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  <p:sldMasterId id="2147484032" r:id="rId2"/>
  </p:sldMasterIdLst>
  <p:notesMasterIdLst>
    <p:notesMasterId r:id="rId28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59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9" r:id="rId19"/>
    <p:sldId id="276" r:id="rId20"/>
    <p:sldId id="280" r:id="rId21"/>
    <p:sldId id="284" r:id="rId22"/>
    <p:sldId id="281" r:id="rId23"/>
    <p:sldId id="285" r:id="rId24"/>
    <p:sldId id="288" r:id="rId25"/>
    <p:sldId id="294" r:id="rId26"/>
    <p:sldId id="2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C7EAC-186F-405C-BFCE-C8E2AFB66EE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122E-E26F-49FB-9717-DBE16A723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3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0122E-E26F-49FB-9717-DBE16A7232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CC9F11-8235-4976-9C2D-7BC287C19949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14AA-6CB6-44BE-8C06-6E0C3CAEF009}" type="slidenum">
              <a:rPr lang="en-US" altLang="en-US" smtClean="0"/>
              <a:pPr/>
              <a:t>‹#›</a:t>
            </a:fld>
            <a:endParaRPr lang="en-US" altLang="en-US">
              <a:solidFill>
                <a:srgbClr val="5F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2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581B1C-F1B1-450F-8B47-B31FE92A03BF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002E-B2E3-4DC3-969E-A2DDA1B58F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59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0344D-2B19-4269-9969-14287AE2D8EA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6FC0-8A0C-4B05-A231-B25602CCED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006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3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06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97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3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6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BF80D-87BF-4324-83CC-7B4A1C2F1288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93AB-5B82-4DD4-927D-D5F67699997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7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9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5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332AAA-5B51-4320-BBCE-BD02F3CA9575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A91F-2E74-407C-BD80-168ADC1E9A91}" type="slidenum">
              <a:rPr lang="en-US" altLang="en-US" smtClean="0"/>
              <a:pPr/>
              <a:t>‹#›</a:t>
            </a:fld>
            <a:endParaRPr lang="en-US" altLang="en-US">
              <a:solidFill>
                <a:srgbClr val="5F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7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E4E375-7A05-4D18-BB29-F2D364D85C94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E1AB-C4F3-427D-835B-AE1FA94E79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52ACA-ABE5-4A0D-8200-931714247FA7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66A66-DC10-4E87-B895-B71B517D3D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1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C392A-FE37-4F14-93E3-8EF680B741EA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7D7F-91F3-43B4-952F-CF9056BA1A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8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D4642-ED3C-4A48-86E3-E8B62BD7EB55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74B59-4A68-4CD6-8425-E6C202054A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4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ACD0C-28D1-4BA7-A443-57647FCAD850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8804-0046-4D6D-8680-955359C1E5C1}" type="slidenum">
              <a:rPr lang="en-US" altLang="en-US" smtClean="0"/>
              <a:pPr/>
              <a:t>‹#›</a:t>
            </a:fld>
            <a:endParaRPr lang="en-US" altLang="en-US">
              <a:solidFill>
                <a:srgbClr val="5F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37B238-D233-4C0B-96FF-D0F3F3C7661D}" type="datetimeFigureOut">
              <a:rPr lang="en-US" smtClean="0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16985-0183-46B4-A774-DC9286DD929F}" type="slidenum">
              <a:rPr lang="en-US" altLang="en-US" smtClean="0"/>
              <a:pPr/>
              <a:t>‹#›</a:t>
            </a:fld>
            <a:endParaRPr lang="en-US" altLang="en-US">
              <a:solidFill>
                <a:srgbClr val="5F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5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007BD4-1BC5-4697-A51B-D9ADC55286C3}" type="datetimeFigureOut">
              <a:rPr lang="en-US" smtClean="0"/>
              <a:pPr>
                <a:defRPr/>
              </a:pPr>
              <a:t>5/16/2018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4632E-A396-43C1-904E-D62A23A3BD7B}" type="slidenum">
              <a:rPr lang="en-US" altLang="en-US" smtClean="0"/>
              <a:pPr/>
              <a:t>‹#›</a:t>
            </a:fld>
            <a:endParaRPr lang="en-US" altLang="en-US" b="1">
              <a:solidFill>
                <a:srgbClr val="5F66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4950-75B8-4813-B84D-E1AD84350F4E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BF20-7556-4224-940A-F0F9C32352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8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../8.%20Video/comet.m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1118045" y="476672"/>
            <a:ext cx="6858000" cy="1586557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Solar System: </a:t>
            </a:r>
            <a:br>
              <a:rPr lang="en-CA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&amp; the Planets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55" y="2924944"/>
            <a:ext cx="9144000" cy="2987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491880" y="196249"/>
            <a:ext cx="2693466" cy="831626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404664"/>
            <a:ext cx="8504238" cy="5832648"/>
          </a:xfrm>
        </p:spPr>
        <p:txBody>
          <a:bodyPr>
            <a:noAutofit/>
          </a:bodyPr>
          <a:lstStyle/>
          <a:p>
            <a:pPr marL="273050" indent="-273050" eaLnBrk="1" hangingPunct="1"/>
            <a:r>
              <a:rPr lang="en-US" altLang="en-US" sz="2800" b="1" dirty="0" smtClean="0"/>
              <a:t>Location – </a:t>
            </a:r>
            <a:r>
              <a:rPr lang="en-US" altLang="en-US" sz="2800" dirty="0" smtClean="0"/>
              <a:t>Outer</a:t>
            </a:r>
          </a:p>
          <a:p>
            <a:pPr marL="273050" indent="-273050" eaLnBrk="1" hangingPunct="1"/>
            <a:r>
              <a:rPr lang="en-US" altLang="en-US" sz="2800" b="1" dirty="0" smtClean="0"/>
              <a:t>Orbital Period – </a:t>
            </a:r>
            <a:r>
              <a:rPr lang="en-US" altLang="en-US" sz="2800" dirty="0" smtClean="0"/>
              <a:t>29.5 years</a:t>
            </a:r>
          </a:p>
          <a:p>
            <a:pPr marL="273050" indent="-273050" eaLnBrk="1" hangingPunct="1"/>
            <a:r>
              <a:rPr lang="en-US" altLang="en-US" sz="2800" b="1" dirty="0" smtClean="0"/>
              <a:t>Rotation – </a:t>
            </a:r>
            <a:r>
              <a:rPr lang="en-US" altLang="en-US" sz="2800" dirty="0" smtClean="0"/>
              <a:t>10.65 h</a:t>
            </a:r>
          </a:p>
          <a:p>
            <a:pPr marL="273050" indent="-273050" eaLnBrk="1" hangingPunct="1"/>
            <a:r>
              <a:rPr lang="en-US" altLang="en-US" sz="2800" b="1" dirty="0" smtClean="0"/>
              <a:t>Atmosphere – </a:t>
            </a:r>
            <a:r>
              <a:rPr lang="en-US" altLang="en-US" sz="2800" dirty="0" smtClean="0"/>
              <a:t>Hydrogen,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helium, methane</a:t>
            </a:r>
            <a:endParaRPr lang="en-US" altLang="en-US" sz="2800" b="1" dirty="0" smtClean="0"/>
          </a:p>
          <a:p>
            <a:pPr marL="273050" indent="-273050" eaLnBrk="1" hangingPunct="1"/>
            <a:r>
              <a:rPr lang="en-US" altLang="en-US" sz="2800" b="1" dirty="0" smtClean="0"/>
              <a:t>Temperature – </a:t>
            </a:r>
            <a:r>
              <a:rPr lang="en-US" altLang="en-US" sz="2800" dirty="0" smtClean="0"/>
              <a:t>-178 </a:t>
            </a:r>
            <a:r>
              <a:rPr lang="en-US" altLang="en-US" sz="2800" baseline="30000" dirty="0" err="1" smtClean="0"/>
              <a:t>o</a:t>
            </a:r>
            <a:r>
              <a:rPr lang="en-US" altLang="en-US" sz="2800" dirty="0" err="1" smtClean="0"/>
              <a:t>C</a:t>
            </a:r>
            <a:endParaRPr lang="en-US" altLang="en-US" sz="2800" dirty="0" smtClean="0"/>
          </a:p>
          <a:p>
            <a:pPr marL="273050" indent="-273050" eaLnBrk="1" hangingPunct="1"/>
            <a:r>
              <a:rPr lang="en-US" altLang="en-US" sz="2800" b="1" dirty="0" smtClean="0"/>
              <a:t># of Moons – </a:t>
            </a:r>
            <a:r>
              <a:rPr lang="en-US" altLang="en-US" sz="2800" dirty="0" smtClean="0"/>
              <a:t>60</a:t>
            </a:r>
          </a:p>
          <a:p>
            <a:pPr marL="273050" indent="-273050" eaLnBrk="1" hangingPunct="1"/>
            <a:r>
              <a:rPr lang="en-US" altLang="en-US" sz="2800" b="1" dirty="0" smtClean="0"/>
              <a:t>Rings – </a:t>
            </a:r>
            <a:r>
              <a:rPr lang="en-US" altLang="en-US" sz="2800" dirty="0" smtClean="0"/>
              <a:t>Yes</a:t>
            </a:r>
            <a:endParaRPr lang="en-US" altLang="en-US" sz="2800" b="1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1000" b="1" dirty="0" smtClean="0"/>
          </a:p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0070C0"/>
                </a:solidFill>
              </a:rPr>
              <a:t>Unique Characteristics</a:t>
            </a:r>
            <a:endParaRPr lang="en-CA" altLang="en-US" sz="2800" dirty="0" smtClean="0">
              <a:solidFill>
                <a:srgbClr val="0070C0"/>
              </a:solidFill>
            </a:endParaRPr>
          </a:p>
          <a:p>
            <a:pPr marL="722313" lvl="1" indent="-379413" eaLnBrk="1" hangingPunct="1"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solidFill>
                  <a:srgbClr val="0070C0"/>
                </a:solidFill>
              </a:rPr>
              <a:t>Second largest , no solid core</a:t>
            </a:r>
            <a:endParaRPr lang="en-CA" altLang="en-US" sz="2800" dirty="0" smtClean="0">
              <a:solidFill>
                <a:srgbClr val="0070C0"/>
              </a:solidFill>
            </a:endParaRPr>
          </a:p>
          <a:p>
            <a:pPr marL="722313" lvl="1" indent="-379413" eaLnBrk="1" hangingPunct="1"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solidFill>
                  <a:srgbClr val="0070C0"/>
                </a:solidFill>
              </a:rPr>
              <a:t>Cloudy &amp; windy, over 1000 separate </a:t>
            </a:r>
            <a:r>
              <a:rPr lang="en-US" altLang="en-US" sz="2800" dirty="0" smtClean="0">
                <a:solidFill>
                  <a:srgbClr val="0070C0"/>
                </a:solidFill>
              </a:rPr>
              <a:t>rings</a:t>
            </a:r>
          </a:p>
          <a:p>
            <a:pPr marL="722313" lvl="1" indent="-379413" eaLnBrk="1" hangingPunct="1"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solidFill>
                  <a:srgbClr val="0070C0"/>
                </a:solidFill>
              </a:rPr>
              <a:t>Saturn is so light and not dense, it could float in water like a cork. 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25604" name="Picture 5" descr="http://scrapetv.com/News/News%20Pages/Science/images-2/Satu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5352"/>
            <a:ext cx="4774377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419872" y="164288"/>
            <a:ext cx="3240360" cy="759618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" y="961030"/>
            <a:ext cx="8699500" cy="5500687"/>
          </a:xfrm>
        </p:spPr>
        <p:txBody>
          <a:bodyPr>
            <a:noAutofit/>
          </a:bodyPr>
          <a:lstStyle/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Outer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84.1 years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17.3 h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on it’s side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Atmosphere – </a:t>
            </a:r>
            <a:r>
              <a:rPr lang="en-US" sz="2800" dirty="0" smtClean="0"/>
              <a:t>Hydrogen,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	helium, methane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-216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27</a:t>
            </a:r>
          </a:p>
          <a:p>
            <a:pPr marL="352425" indent="-352425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Rings – </a:t>
            </a:r>
            <a:r>
              <a:rPr lang="en-US" sz="2800" dirty="0" smtClean="0"/>
              <a:t>Yes</a:t>
            </a:r>
            <a:r>
              <a:rPr lang="en-US" sz="2800" b="1" dirty="0" smtClean="0"/>
              <a:t> </a:t>
            </a:r>
            <a:endParaRPr lang="en-US" sz="2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9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Winds blow up to 500 </a:t>
            </a:r>
            <a:r>
              <a:rPr lang="en-US" sz="2800" dirty="0" smtClean="0">
                <a:solidFill>
                  <a:srgbClr val="0070C0"/>
                </a:solidFill>
              </a:rPr>
              <a:t>km/h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Spins on its side and in the other direction (like Venus)</a:t>
            </a:r>
            <a:endParaRPr lang="en-CA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en-CA" sz="2800" dirty="0"/>
          </a:p>
        </p:txBody>
      </p:sp>
      <p:pic>
        <p:nvPicPr>
          <p:cNvPr id="26628" name="Picture 5" descr="http://www.astro.virginia.edu/~mnc3z/images/astro121/uran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2417" r="2616" b="3736"/>
          <a:stretch/>
        </p:blipFill>
        <p:spPr bwMode="auto">
          <a:xfrm>
            <a:off x="5220072" y="1484784"/>
            <a:ext cx="38164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3456384" cy="615602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Neptune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35004" y="901497"/>
            <a:ext cx="8699500" cy="5956503"/>
          </a:xfrm>
        </p:spPr>
        <p:txBody>
          <a:bodyPr>
            <a:normAutofit lnSpcReduction="10000"/>
          </a:bodyPr>
          <a:lstStyle/>
          <a:p>
            <a:pPr marL="273050" indent="-273050" eaLnBrk="1" hangingPunct="1"/>
            <a:r>
              <a:rPr lang="en-US" altLang="en-US" sz="2800" b="1" dirty="0" smtClean="0"/>
              <a:t>Location – </a:t>
            </a:r>
            <a:r>
              <a:rPr lang="en-US" altLang="en-US" sz="2800" dirty="0" smtClean="0"/>
              <a:t>Outer</a:t>
            </a:r>
          </a:p>
          <a:p>
            <a:pPr marL="273050" indent="-273050" eaLnBrk="1" hangingPunct="1"/>
            <a:r>
              <a:rPr lang="en-US" altLang="en-US" sz="2800" b="1" dirty="0" smtClean="0"/>
              <a:t>Orbital Period – </a:t>
            </a:r>
            <a:r>
              <a:rPr lang="en-US" altLang="en-US" sz="2800" dirty="0" smtClean="0"/>
              <a:t>164.8 years</a:t>
            </a:r>
          </a:p>
          <a:p>
            <a:pPr marL="273050" indent="-273050" eaLnBrk="1" hangingPunct="1"/>
            <a:r>
              <a:rPr lang="en-US" altLang="en-US" sz="2800" b="1" dirty="0" smtClean="0"/>
              <a:t>Rotation – </a:t>
            </a:r>
            <a:r>
              <a:rPr lang="en-US" altLang="en-US" sz="2800" dirty="0" smtClean="0"/>
              <a:t>15.7 h </a:t>
            </a:r>
            <a:endParaRPr lang="en-US" altLang="en-US" dirty="0"/>
          </a:p>
          <a:p>
            <a:pPr marL="273050" indent="-273050" eaLnBrk="1" hangingPunct="1"/>
            <a:r>
              <a:rPr lang="en-US" altLang="en-US" sz="2800" b="1" dirty="0" smtClean="0"/>
              <a:t>Atmosphere – </a:t>
            </a:r>
            <a:r>
              <a:rPr lang="en-US" altLang="en-US" sz="2800" dirty="0" smtClean="0"/>
              <a:t>Hydrogen, </a:t>
            </a:r>
          </a:p>
          <a:p>
            <a:pPr marL="273050" indent="-273050" eaLnBrk="1" hangingPunct="1"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helium, methane</a:t>
            </a:r>
            <a:endParaRPr lang="en-US" altLang="en-US" sz="2800" b="1" dirty="0" smtClean="0"/>
          </a:p>
          <a:p>
            <a:pPr marL="273050" indent="-273050" eaLnBrk="1" hangingPunct="1"/>
            <a:r>
              <a:rPr lang="en-US" altLang="en-US" sz="2800" b="1" dirty="0" smtClean="0"/>
              <a:t>Temperature – </a:t>
            </a:r>
            <a:r>
              <a:rPr lang="en-US" altLang="en-US" sz="2800" dirty="0" smtClean="0"/>
              <a:t>-214 </a:t>
            </a:r>
            <a:r>
              <a:rPr lang="en-US" altLang="en-US" sz="2800" baseline="30000" dirty="0" smtClean="0"/>
              <a:t>0</a:t>
            </a:r>
            <a:r>
              <a:rPr lang="en-US" altLang="en-US" sz="2800" dirty="0" smtClean="0"/>
              <a:t>C</a:t>
            </a:r>
          </a:p>
          <a:p>
            <a:pPr marL="273050" indent="-273050" eaLnBrk="1" hangingPunct="1"/>
            <a:r>
              <a:rPr lang="en-US" altLang="en-US" sz="2800" b="1" dirty="0" smtClean="0"/>
              <a:t># of Moons – </a:t>
            </a:r>
            <a:r>
              <a:rPr lang="en-US" altLang="en-US" sz="2800" dirty="0" smtClean="0"/>
              <a:t>13</a:t>
            </a:r>
          </a:p>
          <a:p>
            <a:pPr marL="273050" indent="-273050" eaLnBrk="1" hangingPunct="1"/>
            <a:r>
              <a:rPr lang="en-US" altLang="en-US" sz="2800" b="1" dirty="0" smtClean="0"/>
              <a:t>Rings – </a:t>
            </a:r>
            <a:r>
              <a:rPr lang="en-US" altLang="en-US" sz="2800" dirty="0" smtClean="0"/>
              <a:t>Yes</a:t>
            </a:r>
            <a:endParaRPr lang="en-US" altLang="en-US" sz="2800" b="1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800" b="1" dirty="0" smtClean="0"/>
          </a:p>
          <a:p>
            <a:pPr marL="0" indent="0" eaLnBrk="1" hangingPunct="1">
              <a:buNone/>
            </a:pPr>
            <a:r>
              <a:rPr lang="en-US" altLang="en-US" sz="2800" b="1" dirty="0" smtClean="0">
                <a:solidFill>
                  <a:srgbClr val="0070C0"/>
                </a:solidFill>
              </a:rPr>
              <a:t>Unique Characteristics</a:t>
            </a:r>
          </a:p>
          <a:p>
            <a:pPr marL="625475" lvl="1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solidFill>
                  <a:srgbClr val="0070C0"/>
                </a:solidFill>
              </a:rPr>
              <a:t>Uneven orbit, Bright blue &amp; white clouds</a:t>
            </a:r>
            <a:endParaRPr lang="en-CA" altLang="en-US" sz="2800" dirty="0" smtClean="0">
              <a:solidFill>
                <a:srgbClr val="0070C0"/>
              </a:solidFill>
            </a:endParaRPr>
          </a:p>
          <a:p>
            <a:pPr marL="625475" lvl="1" indent="-282575" eaLnBrk="1" hangingPunct="1">
              <a:buFont typeface="Wingdings 2" panose="05020102010507070707" pitchFamily="18" charset="2"/>
              <a:buChar char=""/>
            </a:pPr>
            <a:r>
              <a:rPr lang="en-US" altLang="en-US" sz="2800" dirty="0" smtClean="0">
                <a:solidFill>
                  <a:srgbClr val="0070C0"/>
                </a:solidFill>
              </a:rPr>
              <a:t>Has a dark region called the Great Dark Spot, which appears to be the center of a storm</a:t>
            </a:r>
          </a:p>
        </p:txBody>
      </p:sp>
      <p:pic>
        <p:nvPicPr>
          <p:cNvPr id="27652" name="Picture 5" descr="http://www.elegant-universe.webs.com/neptu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48" y="930660"/>
            <a:ext cx="407987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3622303" cy="758825"/>
          </a:xfrm>
        </p:spPr>
        <p:txBody>
          <a:bodyPr/>
          <a:lstStyle/>
          <a:p>
            <a:r>
              <a:rPr lang="en-CA" altLang="en-US" sz="4000" b="1" dirty="0" smtClean="0">
                <a:solidFill>
                  <a:srgbClr val="FF0000"/>
                </a:solidFill>
              </a:rPr>
              <a:t>Planet Rotations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2523" r="2213" b="3249"/>
          <a:stretch/>
        </p:blipFill>
        <p:spPr bwMode="auto">
          <a:xfrm>
            <a:off x="467544" y="3933056"/>
            <a:ext cx="826850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5599" r="3303" b="2306"/>
          <a:stretch/>
        </p:blipFill>
        <p:spPr bwMode="auto">
          <a:xfrm>
            <a:off x="1979712" y="772113"/>
            <a:ext cx="5907037" cy="294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504238" cy="4616450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2800" dirty="0" smtClean="0"/>
          </a:p>
          <a:p>
            <a:pPr marL="0" indent="0" eaLnBrk="1" hangingPunct="1">
              <a:buNone/>
            </a:pPr>
            <a:r>
              <a:rPr lang="en-CA" altLang="en-US" sz="2800" dirty="0" smtClean="0"/>
              <a:t>To be considered a “</a:t>
            </a:r>
            <a:r>
              <a:rPr lang="en-CA" altLang="en-US" sz="2800" b="1" i="1" dirty="0" smtClean="0"/>
              <a:t>planet</a:t>
            </a:r>
            <a:r>
              <a:rPr lang="en-CA" altLang="en-US" sz="2800" dirty="0" smtClean="0"/>
              <a:t>” a celestial object must;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F0000"/>
                </a:solidFill>
              </a:rPr>
              <a:t>1. </a:t>
            </a:r>
            <a:r>
              <a:rPr lang="en-CA" altLang="en-US" sz="2800" dirty="0" smtClean="0">
                <a:solidFill>
                  <a:schemeClr val="tx1"/>
                </a:solidFill>
              </a:rPr>
              <a:t>Be in orbit around a star (such as the Sun)</a:t>
            </a:r>
          </a:p>
          <a:p>
            <a:pPr marL="722313" lvl="1" indent="-379413" eaLnBrk="1" hangingPunct="1"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F0000"/>
                </a:solidFill>
              </a:rPr>
              <a:t>2. </a:t>
            </a:r>
            <a:r>
              <a:rPr lang="en-CA" altLang="en-US" sz="2800" dirty="0" smtClean="0">
                <a:solidFill>
                  <a:schemeClr val="tx1"/>
                </a:solidFill>
              </a:rPr>
              <a:t>Have enough mass to be pulled into a stable sphere shape by gravity</a:t>
            </a:r>
          </a:p>
          <a:p>
            <a:pPr marL="722313" lvl="1" indent="-379413" eaLnBrk="1" hangingPunct="1">
              <a:buFont typeface="Wingdings" panose="05000000000000000000" pitchFamily="2" charset="2"/>
              <a:buNone/>
            </a:pPr>
            <a:r>
              <a:rPr lang="en-CA" altLang="en-US" sz="2800" b="1" dirty="0" smtClean="0">
                <a:solidFill>
                  <a:srgbClr val="FF0000"/>
                </a:solidFill>
              </a:rPr>
              <a:t>3. </a:t>
            </a:r>
            <a:r>
              <a:rPr lang="en-CA" altLang="en-US" sz="2800" dirty="0" smtClean="0">
                <a:solidFill>
                  <a:schemeClr val="tx1"/>
                </a:solidFill>
              </a:rPr>
              <a:t>Dominate its orbit (i.e., its mass must be greater than anything else that crosses its orbit)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CA" altLang="en-U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CA" altLang="en-US" sz="2800" dirty="0" smtClean="0"/>
              <a:t>	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5351" y="114301"/>
            <a:ext cx="3622303" cy="628650"/>
          </a:xfrm>
        </p:spPr>
        <p:txBody>
          <a:bodyPr>
            <a:noAutofit/>
          </a:bodyPr>
          <a:lstStyle/>
          <a:p>
            <a:r>
              <a:rPr lang="en-CA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Dwarf Planets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504238" cy="2068264"/>
          </a:xfrm>
        </p:spPr>
        <p:txBody>
          <a:bodyPr>
            <a:noAutofit/>
          </a:bodyPr>
          <a:lstStyle/>
          <a:p>
            <a:r>
              <a:rPr lang="en-CA" altLang="en-US" sz="2800" dirty="0" smtClean="0">
                <a:solidFill>
                  <a:schemeClr val="bg1"/>
                </a:solidFill>
              </a:rPr>
              <a:t>A celestial object that orbits the Sun and has a spherical shape but </a:t>
            </a:r>
            <a:r>
              <a:rPr lang="en-CA" altLang="en-US" sz="2800" b="1" dirty="0" smtClean="0">
                <a:solidFill>
                  <a:schemeClr val="bg1"/>
                </a:solidFill>
              </a:rPr>
              <a:t>does not </a:t>
            </a:r>
            <a:r>
              <a:rPr lang="en-CA" altLang="en-US" sz="2800" dirty="0" smtClean="0">
                <a:solidFill>
                  <a:schemeClr val="bg1"/>
                </a:solidFill>
              </a:rPr>
              <a:t>dominate its orbit.</a:t>
            </a:r>
          </a:p>
          <a:p>
            <a:pPr eaLnBrk="1" hangingPunct="1"/>
            <a:r>
              <a:rPr lang="en-CA" altLang="en-US" sz="2800" dirty="0" smtClean="0">
                <a:solidFill>
                  <a:schemeClr val="bg1"/>
                </a:solidFill>
              </a:rPr>
              <a:t>Ceres, Pluto, Haumea, </a:t>
            </a:r>
            <a:r>
              <a:rPr lang="en-CA" altLang="en-US" sz="2800" dirty="0" err="1" smtClean="0">
                <a:solidFill>
                  <a:schemeClr val="bg1"/>
                </a:solidFill>
              </a:rPr>
              <a:t>Makemake</a:t>
            </a:r>
            <a:r>
              <a:rPr lang="en-CA" altLang="en-US" sz="2800" dirty="0" smtClean="0">
                <a:solidFill>
                  <a:schemeClr val="bg1"/>
                </a:solidFill>
              </a:rPr>
              <a:t>, and Eris</a:t>
            </a:r>
          </a:p>
          <a:p>
            <a:pPr eaLnBrk="1" hangingPunct="1"/>
            <a:r>
              <a:rPr lang="en-CA" altLang="en-US" sz="2800" b="1" i="1" dirty="0" smtClean="0">
                <a:solidFill>
                  <a:schemeClr val="bg1"/>
                </a:solidFill>
              </a:rPr>
              <a:t>Pluto’s</a:t>
            </a:r>
            <a:r>
              <a:rPr lang="en-CA" altLang="en-US" sz="2800" dirty="0" smtClean="0">
                <a:solidFill>
                  <a:schemeClr val="bg1"/>
                </a:solidFill>
              </a:rPr>
              <a:t> tilted orbit crosses Neptune’s orbit</a:t>
            </a:r>
          </a:p>
          <a:p>
            <a:pPr eaLnBrk="1" hangingPunct="1"/>
            <a:endParaRPr lang="en-CA" altLang="en-US" sz="4000" dirty="0" smtClean="0">
              <a:solidFill>
                <a:schemeClr val="bg1"/>
              </a:solidFill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CA" alt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4" b="40441"/>
          <a:stretch/>
        </p:blipFill>
        <p:spPr bwMode="auto">
          <a:xfrm>
            <a:off x="35351" y="2996952"/>
            <a:ext cx="900952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0921" y="51403"/>
            <a:ext cx="7886700" cy="1325563"/>
          </a:xfrm>
        </p:spPr>
        <p:txBody>
          <a:bodyPr>
            <a:normAutofit/>
          </a:bodyPr>
          <a:lstStyle/>
          <a:p>
            <a:r>
              <a:rPr lang="en-CA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Planet Locations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32772" name="Picture 2" descr="http://www.j2fi.net/wp-content/uploads/2009/03/the_plan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357313"/>
            <a:ext cx="90995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 descr="http://worldwide.typepad.com/schoolhouse/asteroi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635" y="4149080"/>
            <a:ext cx="2714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4024" y="44624"/>
            <a:ext cx="8862472" cy="1325563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solidFill>
                  <a:srgbClr val="FF0000"/>
                </a:solidFill>
                <a:latin typeface="+mn-lt"/>
              </a:rPr>
              <a:t>Smaller Members of the Solar System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4260" y="1052736"/>
            <a:ext cx="9059740" cy="346650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C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Asteroids</a:t>
            </a:r>
          </a:p>
          <a:p>
            <a:pPr>
              <a:defRPr/>
            </a:pPr>
            <a:r>
              <a:rPr lang="en-CA" dirty="0" smtClean="0">
                <a:cs typeface="Times New Roman" pitchFamily="18" charset="0"/>
              </a:rPr>
              <a:t>are composed of rock &amp; metal.</a:t>
            </a:r>
          </a:p>
          <a:p>
            <a:pPr eaLnBrk="1" hangingPunct="1">
              <a:defRPr/>
            </a:pPr>
            <a:r>
              <a:rPr lang="en-CA" dirty="0" smtClean="0">
                <a:cs typeface="Times New Roman" pitchFamily="18" charset="0"/>
              </a:rPr>
              <a:t>Although they orbit the Sun, they are too small to be considered planets.</a:t>
            </a:r>
          </a:p>
          <a:p>
            <a:pPr eaLnBrk="1" hangingPunct="1">
              <a:defRPr/>
            </a:pPr>
            <a:r>
              <a:rPr lang="en-CA" dirty="0" smtClean="0">
                <a:cs typeface="Times New Roman" pitchFamily="18" charset="0"/>
              </a:rPr>
              <a:t>Most asteroids lie in the asteroid belt, located between Mars &amp; Jupiter.</a:t>
            </a: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</p:txBody>
      </p:sp>
      <p:pic>
        <p:nvPicPr>
          <p:cNvPr id="15364" name="Picture 2" descr="http://www.tqnyc.org/2006/NYC063368/orbit.bm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3926579"/>
            <a:ext cx="3245318" cy="2731002"/>
          </a:xfrm>
          <a:noFill/>
        </p:spPr>
      </p:pic>
      <p:sp>
        <p:nvSpPr>
          <p:cNvPr id="15366" name="AutoShape 4" descr="http://www.tqnyc.org/2006/NYC063368/orbit.bmp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 alt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ASTEROID BELT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93186" name="Picture 2" descr="http://www.solstation.com/stars/ast2belt.gif"/>
          <p:cNvPicPr>
            <a:picLocks noChangeAspect="1" noChangeArrowheads="1"/>
          </p:cNvPicPr>
          <p:nvPr/>
        </p:nvPicPr>
        <p:blipFill rotWithShape="1">
          <a:blip r:embed="rId3" cstate="print"/>
          <a:srcRect b="5491"/>
          <a:stretch/>
        </p:blipFill>
        <p:spPr bwMode="auto">
          <a:xfrm>
            <a:off x="35496" y="1628800"/>
            <a:ext cx="5616624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2362200"/>
            <a:ext cx="31683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2800" dirty="0" smtClean="0"/>
              <a:t>700,000 to 1.7 million asteroids with a diameter of 1 km or more.</a:t>
            </a:r>
          </a:p>
          <a:p>
            <a:endParaRPr lang="en-CA" altLang="en-US" sz="2800" dirty="0" smtClean="0"/>
          </a:p>
          <a:p>
            <a:r>
              <a:rPr lang="en-CA" altLang="en-US" sz="2800" dirty="0" smtClean="0"/>
              <a:t>Over 200 asteroids are known to be larger than 100 km.</a:t>
            </a:r>
          </a:p>
        </p:txBody>
      </p:sp>
    </p:spTree>
    <p:extLst>
      <p:ext uri="{BB962C8B-B14F-4D97-AF65-F5344CB8AC3E}">
        <p14:creationId xmlns:p14="http://schemas.microsoft.com/office/powerpoint/2010/main" val="160102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57056" y="404664"/>
            <a:ext cx="8715375" cy="95480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sz="3200" dirty="0" smtClean="0">
                <a:cs typeface="Times New Roman" pitchFamily="18" charset="0"/>
              </a:rPr>
              <a:t>A </a:t>
            </a: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meteoroid</a:t>
            </a:r>
            <a:r>
              <a:rPr lang="en-CA" sz="3200" dirty="0" smtClean="0">
                <a:cs typeface="Times New Roman" pitchFamily="18" charset="0"/>
              </a:rPr>
              <a:t> is a piece of metal or rock that is smaller than an asteroid.</a:t>
            </a:r>
          </a:p>
          <a:p>
            <a:pPr>
              <a:defRPr/>
            </a:pPr>
            <a:endParaRPr lang="en-CA" sz="3200" dirty="0" smtClean="0">
              <a:cs typeface="Times New Roman" pitchFamily="18" charset="0"/>
            </a:endParaRPr>
          </a:p>
        </p:txBody>
      </p:sp>
      <p:pic>
        <p:nvPicPr>
          <p:cNvPr id="16388" name="Picture 4" descr="http://www.trustinthelord.net/Shooting_Star_Alterni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10001"/>
            <a:ext cx="32226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8" y="5099700"/>
            <a:ext cx="91360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 smtClean="0">
                <a:cs typeface="Times New Roman" pitchFamily="18" charset="0"/>
              </a:rPr>
              <a:t>Larger </a:t>
            </a:r>
            <a:r>
              <a:rPr lang="en-CA" sz="3200" dirty="0">
                <a:cs typeface="Times New Roman" pitchFamily="18" charset="0"/>
              </a:rPr>
              <a:t>meteors do not burn up completely in the atmosphere and their remains, which we call </a:t>
            </a: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meteorites</a:t>
            </a:r>
            <a:r>
              <a:rPr lang="en-CA" sz="3200" dirty="0">
                <a:cs typeface="Times New Roman" pitchFamily="18" charset="0"/>
              </a:rPr>
              <a:t>, crash to the ground.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496" y="1750164"/>
            <a:ext cx="55143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3200" dirty="0">
                <a:cs typeface="Times New Roman" pitchFamily="18" charset="0"/>
              </a:rPr>
              <a:t>Sometimes </a:t>
            </a:r>
            <a:r>
              <a:rPr lang="en-CA" sz="3200" dirty="0" smtClean="0">
                <a:cs typeface="Times New Roman" pitchFamily="18" charset="0"/>
              </a:rPr>
              <a:t>they get </a:t>
            </a:r>
            <a:r>
              <a:rPr lang="en-CA" sz="3200" dirty="0">
                <a:cs typeface="Times New Roman" pitchFamily="18" charset="0"/>
              </a:rPr>
              <a:t>pulled in by Earth’s gravity.  </a:t>
            </a:r>
            <a:r>
              <a:rPr lang="en-CA" sz="3200" dirty="0" smtClean="0">
                <a:cs typeface="Times New Roman" pitchFamily="18" charset="0"/>
              </a:rPr>
              <a:t>They burn up in the Earth’s </a:t>
            </a:r>
            <a:r>
              <a:rPr lang="en-CA" sz="3200" dirty="0">
                <a:cs typeface="Times New Roman" pitchFamily="18" charset="0"/>
              </a:rPr>
              <a:t>atmosphere, </a:t>
            </a:r>
            <a:r>
              <a:rPr lang="en-CA" sz="3200" dirty="0" smtClean="0">
                <a:cs typeface="Times New Roman" pitchFamily="18" charset="0"/>
              </a:rPr>
              <a:t>creating </a:t>
            </a:r>
            <a:r>
              <a:rPr lang="en-CA" sz="3200" dirty="0">
                <a:cs typeface="Times New Roman" pitchFamily="18" charset="0"/>
              </a:rPr>
              <a:t>a bright streak of light across the sky, known as a </a:t>
            </a:r>
            <a:r>
              <a:rPr lang="en-C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meteor</a:t>
            </a:r>
            <a:r>
              <a:rPr lang="en-CA" sz="3200" dirty="0">
                <a:cs typeface="Times New Roman" pitchFamily="18" charset="0"/>
              </a:rPr>
              <a:t> (shooting star).</a:t>
            </a:r>
          </a:p>
        </p:txBody>
      </p:sp>
    </p:spTree>
    <p:extLst>
      <p:ext uri="{BB962C8B-B14F-4D97-AF65-F5344CB8AC3E}">
        <p14:creationId xmlns:p14="http://schemas.microsoft.com/office/powerpoint/2010/main" val="318170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784976" cy="5328592"/>
          </a:xfrm>
        </p:spPr>
        <p:txBody>
          <a:bodyPr>
            <a:noAutofit/>
          </a:bodyPr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CA" sz="2800" b="1" dirty="0" smtClean="0"/>
              <a:t>Measuring Distances in the Solar System</a:t>
            </a:r>
          </a:p>
          <a:p>
            <a:pPr eaLnBrk="1" hangingPunct="1">
              <a:defRPr/>
            </a:pPr>
            <a:r>
              <a:rPr lang="en-CA" sz="2800" dirty="0" smtClean="0"/>
              <a:t>The </a:t>
            </a:r>
            <a:r>
              <a:rPr lang="en-CA" sz="2800" b="1" i="1" dirty="0" smtClean="0">
                <a:solidFill>
                  <a:srgbClr val="FF0000"/>
                </a:solidFill>
              </a:rPr>
              <a:t>astronomical unit </a:t>
            </a:r>
            <a:r>
              <a:rPr lang="en-CA" sz="2800" dirty="0" smtClean="0"/>
              <a:t>(AU) is used to measure distances </a:t>
            </a:r>
            <a:r>
              <a:rPr lang="en-CA" sz="2800" u="sng" dirty="0" smtClean="0"/>
              <a:t>within the Solar System</a:t>
            </a:r>
          </a:p>
          <a:p>
            <a:pPr marL="0" indent="0" eaLnBrk="1" hangingPunct="1">
              <a:buNone/>
              <a:defRPr/>
            </a:pPr>
            <a:endParaRPr lang="en-CA" sz="2800" u="sng" dirty="0" smtClean="0"/>
          </a:p>
          <a:p>
            <a:pPr eaLnBrk="1" hangingPunct="1">
              <a:defRPr/>
            </a:pPr>
            <a:r>
              <a:rPr lang="en-CA" sz="2800" dirty="0" smtClean="0"/>
              <a:t>The average distance from the Sun to Earth is approx. 150 000 000 km</a:t>
            </a: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CA" sz="28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AU = 150 000 000 (1.5 x 10</a:t>
            </a:r>
            <a:r>
              <a:rPr lang="en-CA" sz="2800" b="1" baseline="30000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CA" sz="2800" b="1" dirty="0" smtClean="0">
                <a:solidFill>
                  <a:srgbClr val="E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km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CA" sz="2800" dirty="0" smtClean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CA" sz="2800" b="1" dirty="0" smtClean="0"/>
              <a:t>Planets Big &amp; Small</a:t>
            </a:r>
          </a:p>
          <a:p>
            <a:pPr eaLnBrk="1" hangingPunct="1">
              <a:defRPr/>
            </a:pPr>
            <a:r>
              <a:rPr lang="en-CA" sz="2800" dirty="0" smtClean="0"/>
              <a:t>The Sun is the largest object in the Solar System, the next largest are the planets.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CA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20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70878" y="836712"/>
            <a:ext cx="3929114" cy="758825"/>
          </a:xfrm>
        </p:spPr>
        <p:txBody>
          <a:bodyPr>
            <a:normAutofit fontScale="90000"/>
          </a:bodyPr>
          <a:lstStyle/>
          <a:p>
            <a:r>
              <a:rPr lang="en-CA" altLang="en-US" dirty="0" smtClean="0">
                <a:latin typeface="AR CENA" panose="02000000000000000000" pitchFamily="2" charset="0"/>
              </a:rPr>
              <a:t>DID YOU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6" y="1844824"/>
            <a:ext cx="4536453" cy="3744416"/>
          </a:xfrm>
        </p:spPr>
        <p:txBody>
          <a:bodyPr>
            <a:noAutofit/>
          </a:bodyPr>
          <a:lstStyle/>
          <a:p>
            <a:pPr indent="-52388"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r>
              <a:rPr lang="en-CA" sz="3200" dirty="0" smtClean="0">
                <a:cs typeface="Times New Roman" pitchFamily="18" charset="0"/>
              </a:rPr>
              <a:t>A leading theory on the </a:t>
            </a:r>
            <a:r>
              <a:rPr lang="en-CA" sz="3200" b="1" dirty="0" smtClean="0">
                <a:cs typeface="Times New Roman" pitchFamily="18" charset="0"/>
              </a:rPr>
              <a:t>extinction of dinosaurs </a:t>
            </a:r>
            <a:r>
              <a:rPr lang="en-CA" sz="3200" dirty="0" smtClean="0">
                <a:cs typeface="Times New Roman" pitchFamily="18" charset="0"/>
              </a:rPr>
              <a:t>suggests that a 10 km wide meteorite impact is what caused the extinction of these animals 65 million years ago.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CA" sz="3200" dirty="0"/>
          </a:p>
        </p:txBody>
      </p:sp>
      <p:pic>
        <p:nvPicPr>
          <p:cNvPr id="17412" name="Picture 2" descr="http://msnbcmedia2.msn.com/j/MSNBC/Components/Photo/_new/091019-dinosaur-crater-hmed.hmed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8078" y="608012"/>
            <a:ext cx="4286250" cy="3357563"/>
          </a:xfrm>
        </p:spPr>
      </p:pic>
      <p:pic>
        <p:nvPicPr>
          <p:cNvPr id="17413" name="Picture 4" descr="http://4.bp.blogspot.com/_tB5yUZNsWTs/Sux_sbg8S-I/AAAAAAAAAJA/vvxNw8Wl89k/s200/Dinosaur+Extinction+Mete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78" y="3965575"/>
            <a:ext cx="3299811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1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Wolfe Creek Crater in Australia</a:t>
            </a:r>
            <a:endParaRPr lang="en-US" dirty="0"/>
          </a:p>
        </p:txBody>
      </p:sp>
      <p:pic>
        <p:nvPicPr>
          <p:cNvPr id="21508" name="Picture 2" descr="http://www.astro.lu.se/~dainis/Images/WolfeCreek_2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01763"/>
            <a:ext cx="74295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1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302149" y="0"/>
            <a:ext cx="250319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 smtClean="0">
                <a:solidFill>
                  <a:srgbClr val="AB26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9513" y="1268760"/>
            <a:ext cx="8879790" cy="34139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  <a:hlinkClick r:id="rId2" action="ppaction://hlinkfile"/>
              </a:rPr>
              <a:t>Comets</a:t>
            </a:r>
            <a:r>
              <a:rPr lang="en-CA" dirty="0" smtClean="0">
                <a:cs typeface="Times New Roman" pitchFamily="18" charset="0"/>
              </a:rPr>
              <a:t> are large chunks of ice, dust, and rock that orbit the Sun.</a:t>
            </a:r>
          </a:p>
          <a:p>
            <a:pPr>
              <a:defRPr/>
            </a:pPr>
            <a:endParaRPr lang="en-CA" sz="1100" dirty="0" smtClean="0">
              <a:cs typeface="Times New Roman" pitchFamily="18" charset="0"/>
            </a:endParaRPr>
          </a:p>
          <a:p>
            <a:pPr>
              <a:defRPr/>
            </a:pPr>
            <a:r>
              <a:rPr lang="en-CA" dirty="0">
                <a:cs typeface="Times New Roman" pitchFamily="18" charset="0"/>
              </a:rPr>
              <a:t>As a comet approaches the Sun, radiation and solar wind from the Sun, causes a gaseous tail to form, pointing directly away from the Sun.</a:t>
            </a:r>
          </a:p>
          <a:p>
            <a:pPr>
              <a:defRPr/>
            </a:pPr>
            <a:endParaRPr lang="en-CA" dirty="0" smtClean="0">
              <a:cs typeface="Times New Roman" pitchFamily="18" charset="0"/>
            </a:endParaRPr>
          </a:p>
        </p:txBody>
      </p:sp>
      <p:pic>
        <p:nvPicPr>
          <p:cNvPr id="24580" name="Picture 7" descr="http://thegalaxyguide.com/galaxy/comets/comet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630" b="-1"/>
          <a:stretch/>
        </p:blipFill>
        <p:spPr bwMode="auto">
          <a:xfrm>
            <a:off x="4860031" y="3573016"/>
            <a:ext cx="419927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38610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CA" sz="2800" dirty="0">
                <a:cs typeface="Times New Roman" pitchFamily="18" charset="0"/>
              </a:rPr>
              <a:t>A dust tail forms in the direction from which the comet originated.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6024" y="5373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cs typeface="Times New Roman" pitchFamily="18" charset="0"/>
              </a:rPr>
              <a:t>Most comets have 2 tails;</a:t>
            </a:r>
          </a:p>
          <a:p>
            <a:pPr marL="730250" lvl="1" indent="-280988"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cs typeface="Times New Roman" pitchFamily="18" charset="0"/>
              </a:rPr>
              <a:t>gaseous tail </a:t>
            </a:r>
          </a:p>
          <a:p>
            <a:pPr marL="730250" lvl="1" indent="-280988">
              <a:buFont typeface="Arial" panose="020B0604020202020204" pitchFamily="34" charset="0"/>
              <a:buChar char="•"/>
              <a:defRPr/>
            </a:pPr>
            <a:r>
              <a:rPr lang="en-CA" sz="2800" dirty="0" smtClean="0">
                <a:cs typeface="Times New Roman" pitchFamily="18" charset="0"/>
              </a:rPr>
              <a:t>dust tail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514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/>
          </a:solidFill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1"/>
                </a:solidFill>
              </a:rPr>
              <a:t>Comets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87044" name="Picture 4" descr="http://lifeng.lamost.org/courses/Hongkong/Hongkong_En/lecture/ch10/imgs/comet_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934198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807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CA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83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700087"/>
          </a:xfrm>
        </p:spPr>
        <p:txBody>
          <a:bodyPr/>
          <a:lstStyle/>
          <a:p>
            <a:pPr algn="ctr" eaLnBrk="1" hangingPunct="1"/>
            <a:r>
              <a:rPr lang="en-CA" altLang="en-US" sz="3200" b="1" dirty="0" smtClean="0">
                <a:solidFill>
                  <a:srgbClr val="C00000"/>
                </a:solidFill>
                <a:latin typeface="+mn-lt"/>
              </a:rPr>
              <a:t>The Inner Planets = Terrestrial Planets</a:t>
            </a:r>
          </a:p>
        </p:txBody>
      </p:sp>
      <p:sp>
        <p:nvSpPr>
          <p:cNvPr id="17411" name="Content Placeholder 8"/>
          <p:cNvSpPr>
            <a:spLocks noGrp="1"/>
          </p:cNvSpPr>
          <p:nvPr>
            <p:ph idx="1"/>
          </p:nvPr>
        </p:nvSpPr>
        <p:spPr>
          <a:xfrm>
            <a:off x="296862" y="1097161"/>
            <a:ext cx="8504238" cy="1758950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2800" dirty="0" smtClean="0"/>
              <a:t>Mercury, Venus, Earth &amp; Mars</a:t>
            </a:r>
          </a:p>
          <a:p>
            <a:pPr eaLnBrk="1" hangingPunct="1"/>
            <a:r>
              <a:rPr lang="en-CA" altLang="en-US" sz="2800" dirty="0" smtClean="0"/>
              <a:t>Small, rocky planets</a:t>
            </a:r>
          </a:p>
          <a:p>
            <a:pPr eaLnBrk="1" hangingPunct="1"/>
            <a:r>
              <a:rPr lang="en-CA" altLang="en-US" sz="2800" dirty="0" smtClean="0"/>
              <a:t>Located between the </a:t>
            </a:r>
            <a:r>
              <a:rPr lang="en-CA" altLang="en-US" sz="2800" b="1" i="1" dirty="0" smtClean="0"/>
              <a:t>Sun</a:t>
            </a:r>
            <a:r>
              <a:rPr lang="en-CA" altLang="en-US" sz="2800" dirty="0" smtClean="0"/>
              <a:t> and </a:t>
            </a:r>
            <a:r>
              <a:rPr lang="en-CA" altLang="en-US" sz="2800" b="1" i="1" dirty="0" smtClean="0"/>
              <a:t>Asteroid Belt</a:t>
            </a:r>
          </a:p>
        </p:txBody>
      </p:sp>
      <p:pic>
        <p:nvPicPr>
          <p:cNvPr id="17412" name="Picture 2" descr="http://farm4.static.flickr.com/3294/2937253496_acb16138e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5085"/>
            <a:ext cx="8770577" cy="34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973140" y="-171400"/>
            <a:ext cx="3456384" cy="1296144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7" y="620688"/>
            <a:ext cx="9112149" cy="5649094"/>
          </a:xfrm>
        </p:spPr>
        <p:txBody>
          <a:bodyPr>
            <a:noAutofit/>
          </a:bodyPr>
          <a:lstStyle/>
          <a:p>
            <a:pPr marL="273050" indent="-273050"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Inner</a:t>
            </a:r>
          </a:p>
          <a:p>
            <a:pPr marL="273050" indent="-273050"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88 days</a:t>
            </a:r>
          </a:p>
          <a:p>
            <a:pPr marL="273050" indent="-273050"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59 days</a:t>
            </a:r>
          </a:p>
          <a:p>
            <a:pPr marL="273050" indent="-273050">
              <a:defRPr/>
            </a:pPr>
            <a:r>
              <a:rPr lang="en-US" sz="2800" b="1" dirty="0" smtClean="0"/>
              <a:t>Atmosphere – </a:t>
            </a:r>
            <a:r>
              <a:rPr lang="en-US" sz="2800" dirty="0" smtClean="0"/>
              <a:t>None</a:t>
            </a:r>
          </a:p>
          <a:p>
            <a:pPr marL="273050" indent="-273050"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-</a:t>
            </a:r>
            <a:r>
              <a:rPr lang="en-US" sz="2800" dirty="0" smtClean="0"/>
              <a:t>1500 </a:t>
            </a:r>
            <a:r>
              <a:rPr lang="en-US" sz="2800" dirty="0" smtClean="0"/>
              <a:t>to </a:t>
            </a:r>
            <a:r>
              <a:rPr lang="en-US" dirty="0" smtClean="0"/>
              <a:t>380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</a:p>
          <a:p>
            <a:pPr marL="273050" indent="-273050"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0</a:t>
            </a:r>
          </a:p>
          <a:p>
            <a:pPr marL="273050" indent="-273050">
              <a:defRPr/>
            </a:pPr>
            <a:r>
              <a:rPr lang="en-US" sz="2800" b="1" dirty="0" smtClean="0"/>
              <a:t>Rings – </a:t>
            </a:r>
            <a:r>
              <a:rPr lang="en-US" sz="2800" dirty="0" smtClean="0"/>
              <a:t>0</a:t>
            </a:r>
          </a:p>
          <a:p>
            <a:pPr marL="0" indent="0">
              <a:buNone/>
              <a:defRPr/>
            </a:pPr>
            <a:endParaRPr lang="en-US" sz="900" dirty="0" smtClean="0"/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 </a:t>
            </a:r>
          </a:p>
          <a:p>
            <a:pPr marL="723900" lvl="1" indent="-449263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No atmosphere to trap </a:t>
            </a:r>
            <a:r>
              <a:rPr lang="en-US" sz="2800" dirty="0" smtClean="0">
                <a:solidFill>
                  <a:srgbClr val="0070C0"/>
                </a:solidFill>
              </a:rPr>
              <a:t>heat</a:t>
            </a:r>
          </a:p>
          <a:p>
            <a:pPr marL="723900" lvl="1" indent="-449263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Greatest range of temperature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23900" lvl="1" indent="-449263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Contains craters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23900" lvl="1" indent="-449263"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Rarely visible in our night sky because it is so close to the Sun</a:t>
            </a:r>
            <a:endParaRPr lang="en-CA" sz="2800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en-US" sz="2800" b="1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CA" sz="2800" dirty="0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69978919"/>
              </p:ext>
            </p:extLst>
          </p:nvPr>
        </p:nvGraphicFramePr>
        <p:xfrm>
          <a:off x="5702300" y="765175"/>
          <a:ext cx="3441700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3" imgW="5609524" imgH="5247619" progId="MS_ClipArt_Gallery.2">
                  <p:embed/>
                </p:oleObj>
              </mc:Choice>
              <mc:Fallback>
                <p:oleObj name="Clip" r:id="rId3" imgW="5609524" imgH="524761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765175"/>
                        <a:ext cx="3441700" cy="342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47864" y="149102"/>
            <a:ext cx="2736304" cy="68761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Venus</a:t>
            </a:r>
            <a:endParaRPr lang="en-CA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628063" cy="5400600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Inner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224.7 days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243 days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(opposite direction)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Atmosphere – </a:t>
            </a:r>
            <a:r>
              <a:rPr lang="en-US" sz="2800" dirty="0" smtClean="0"/>
              <a:t>carbon dioxide,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	</a:t>
            </a:r>
            <a:r>
              <a:rPr lang="en-US" sz="2800" dirty="0" smtClean="0"/>
              <a:t>nitrogen (reflects light)</a:t>
            </a:r>
            <a:endParaRPr lang="en-US" sz="2800" dirty="0" smtClean="0"/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462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0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Rings – </a:t>
            </a:r>
            <a:r>
              <a:rPr lang="en-US" sz="2800" dirty="0" smtClean="0"/>
              <a:t>0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7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 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Brightest object in the sky after the Sun &amp; </a:t>
            </a:r>
            <a:r>
              <a:rPr lang="en-US" sz="2800" dirty="0" smtClean="0">
                <a:solidFill>
                  <a:srgbClr val="0070C0"/>
                </a:solidFill>
              </a:rPr>
              <a:t>Moon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380km/h winds (faster than tornadoes)</a:t>
            </a:r>
            <a:endParaRPr lang="en-CA" sz="2800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CA" sz="2800" dirty="0"/>
          </a:p>
        </p:txBody>
      </p:sp>
      <p:pic>
        <p:nvPicPr>
          <p:cNvPr id="18436" name="Picture 2" descr="http://www.tivas.org.uk/solsys/images/ven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30" y="1124744"/>
            <a:ext cx="4015865" cy="364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2376264" cy="615602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67" y="620688"/>
            <a:ext cx="9127744" cy="5845286"/>
          </a:xfrm>
        </p:spPr>
        <p:txBody>
          <a:bodyPr>
            <a:noAutofit/>
          </a:bodyPr>
          <a:lstStyle/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Inner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365.26 days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24 h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Atmosphere – </a:t>
            </a:r>
            <a:r>
              <a:rPr lang="en-US" sz="2800" dirty="0" smtClean="0"/>
              <a:t>Nitrogen, Oxygen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-88 to 58 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C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1</a:t>
            </a:r>
          </a:p>
          <a:p>
            <a:pPr marL="352425" indent="-352425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Rings – </a:t>
            </a:r>
            <a:r>
              <a:rPr lang="en-US" sz="2800" dirty="0" smtClean="0"/>
              <a:t>0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 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Ozone – filters some of damaging radiation from the </a:t>
            </a:r>
            <a:r>
              <a:rPr lang="en-US" sz="2800" dirty="0" smtClean="0">
                <a:solidFill>
                  <a:srgbClr val="0070C0"/>
                </a:solidFill>
              </a:rPr>
              <a:t>Sun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Our atmosphere protects us from most meteoroids. 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Temperatures are constant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70% of planet’s surface is water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CA" sz="2800" dirty="0"/>
          </a:p>
        </p:txBody>
      </p:sp>
      <p:pic>
        <p:nvPicPr>
          <p:cNvPr id="19460" name="Picture 2" descr="http://www.csa.com/discoveryguides/design/images/ear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52736"/>
            <a:ext cx="372745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779912" y="59413"/>
            <a:ext cx="2376264" cy="831626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32656"/>
            <a:ext cx="8504238" cy="5357812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Inner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687 days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24.65 h 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Atmosphere – </a:t>
            </a:r>
            <a:r>
              <a:rPr lang="en-US" sz="2800" dirty="0" smtClean="0"/>
              <a:t>Carbon dioxide,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dirty="0" smtClean="0"/>
              <a:t>                                  Nitrogen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-90 to </a:t>
            </a:r>
            <a:r>
              <a:rPr lang="en-US" dirty="0" smtClean="0"/>
              <a:t>22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2</a:t>
            </a:r>
          </a:p>
          <a:p>
            <a:pPr marL="273050" indent="-273050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Rings</a:t>
            </a:r>
            <a:r>
              <a:rPr lang="en-US" sz="2800" dirty="0" smtClean="0"/>
              <a:t> – 0</a:t>
            </a:r>
            <a:endParaRPr lang="en-US" sz="28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8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 </a:t>
            </a: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Called the ‘red planet’ due to its rusty soil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Very dry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Once had volcanoes, glaciers &amp; water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731838" lvl="1" indent="-457200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Scientists think ancient bacteria once lived on Mars. 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CA" sz="2800" dirty="0"/>
          </a:p>
        </p:txBody>
      </p:sp>
      <p:pic>
        <p:nvPicPr>
          <p:cNvPr id="20484" name="Picture 2" descr="http://www.akademy.co.uk/mars/images/mars%20face%20and%20north%20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51" y="891039"/>
            <a:ext cx="400685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75656" y="-46693"/>
            <a:ext cx="72728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b="1" dirty="0" smtClean="0">
                <a:solidFill>
                  <a:srgbClr val="FF0000"/>
                </a:solidFill>
              </a:rPr>
              <a:t>The Outer Planets = Gas Giants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1901825"/>
          </a:xfrm>
        </p:spPr>
        <p:txBody>
          <a:bodyPr>
            <a:normAutofit/>
          </a:bodyPr>
          <a:lstStyle/>
          <a:p>
            <a:pPr marL="273050" indent="-273050" eaLnBrk="1" hangingPunct="1"/>
            <a:r>
              <a:rPr lang="en-CA" altLang="en-US" sz="2800" dirty="0" smtClean="0"/>
              <a:t>Jupiter, Saturn, Uranus &amp; Neptune</a:t>
            </a:r>
          </a:p>
          <a:p>
            <a:pPr marL="273050" indent="-273050" eaLnBrk="1" hangingPunct="1"/>
            <a:r>
              <a:rPr lang="en-CA" altLang="en-US" dirty="0" smtClean="0"/>
              <a:t>Large, composed of gas</a:t>
            </a:r>
            <a:endParaRPr lang="en-CA" altLang="en-US" sz="2800" dirty="0" smtClean="0"/>
          </a:p>
          <a:p>
            <a:pPr marL="273050" indent="-273050" eaLnBrk="1" hangingPunct="1"/>
            <a:r>
              <a:rPr lang="en-CA" altLang="en-US" sz="2800" dirty="0" smtClean="0"/>
              <a:t>Atmospheres consist mainly of the gases hydrogen and helium</a:t>
            </a:r>
          </a:p>
          <a:p>
            <a:pPr eaLnBrk="1" hangingPunct="1"/>
            <a:endParaRPr lang="en-CA" altLang="en-U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2800" dirty="0" smtClean="0"/>
          </a:p>
          <a:p>
            <a:pPr eaLnBrk="1" hangingPunct="1"/>
            <a:endParaRPr lang="en-CA" altLang="en-US" sz="2800" dirty="0" smtClean="0"/>
          </a:p>
          <a:p>
            <a:pPr eaLnBrk="1" hangingPunct="1"/>
            <a:endParaRPr lang="en-CA" altLang="en-U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CA" altLang="en-US" sz="2800" dirty="0" smtClean="0"/>
          </a:p>
        </p:txBody>
      </p:sp>
      <p:pic>
        <p:nvPicPr>
          <p:cNvPr id="23556" name="Picture 2" descr="http://sse.jpl.nasa.gov/multimedia/gallery/gas_siz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70585"/>
            <a:ext cx="8207332" cy="34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698192" y="-12029"/>
            <a:ext cx="2962040" cy="920749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Jupiter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8" y="260648"/>
            <a:ext cx="9093756" cy="6165304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Location – </a:t>
            </a:r>
            <a:r>
              <a:rPr lang="en-US" sz="2800" dirty="0" smtClean="0"/>
              <a:t>Outer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Orbital Period – </a:t>
            </a:r>
            <a:r>
              <a:rPr lang="en-US" sz="2800" dirty="0" smtClean="0"/>
              <a:t>11.9 years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Rotation – </a:t>
            </a:r>
            <a:r>
              <a:rPr lang="en-US" sz="2800" dirty="0" smtClean="0"/>
              <a:t>9.85 h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Atmosphere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/>
              <a:t>     – </a:t>
            </a:r>
            <a:r>
              <a:rPr lang="en-US" sz="2800" dirty="0" smtClean="0"/>
              <a:t>Hydrogen, helium, methane</a:t>
            </a:r>
            <a:endParaRPr lang="en-US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Temperature – </a:t>
            </a:r>
            <a:r>
              <a:rPr lang="en-US" sz="2800" dirty="0" smtClean="0"/>
              <a:t>-148 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# of Moons – </a:t>
            </a:r>
            <a:r>
              <a:rPr lang="en-US" sz="2800" dirty="0" smtClean="0"/>
              <a:t>63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b="1" dirty="0" smtClean="0"/>
              <a:t>Rings – </a:t>
            </a:r>
            <a:r>
              <a:rPr lang="en-US" sz="2800" dirty="0" smtClean="0"/>
              <a:t>Yes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Unique Characteristics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Largest planet (11x the diameter of Earth)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Features are its </a:t>
            </a:r>
            <a:r>
              <a:rPr lang="en-US" sz="2800" dirty="0" err="1" smtClean="0">
                <a:solidFill>
                  <a:srgbClr val="0070C0"/>
                </a:solidFill>
              </a:rPr>
              <a:t>coloured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bands (caused by different materials in clouds), </a:t>
            </a:r>
            <a:r>
              <a:rPr lang="en-US" sz="2800" dirty="0" smtClean="0">
                <a:solidFill>
                  <a:srgbClr val="0070C0"/>
                </a:solidFill>
              </a:rPr>
              <a:t>the Great Red </a:t>
            </a:r>
            <a:r>
              <a:rPr lang="en-US" sz="2800" dirty="0" smtClean="0">
                <a:solidFill>
                  <a:srgbClr val="0070C0"/>
                </a:solidFill>
              </a:rPr>
              <a:t>Spot (storm of clouds like a hurricane)</a:t>
            </a:r>
            <a:endParaRPr lang="en-CA" sz="2800" dirty="0" smtClean="0">
              <a:solidFill>
                <a:srgbClr val="0070C0"/>
              </a:solidFill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solidFill>
                  <a:srgbClr val="0070C0"/>
                </a:solidFill>
              </a:rPr>
              <a:t>Orbiting rings of rocks</a:t>
            </a:r>
            <a:endParaRPr lang="en-CA" sz="2800" dirty="0" smtClean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CA" sz="2800" dirty="0"/>
          </a:p>
        </p:txBody>
      </p:sp>
      <p:pic>
        <p:nvPicPr>
          <p:cNvPr id="24580" name="Picture 5" descr="http://sidereal.technetium.be/images/planets/jupi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93" y="908720"/>
            <a:ext cx="40941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813</Words>
  <Application>Microsoft Office PowerPoint</Application>
  <PresentationFormat>On-screen Show (4:3)</PresentationFormat>
  <Paragraphs>174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 CENA</vt:lpstr>
      <vt:lpstr>Arial</vt:lpstr>
      <vt:lpstr>Calibri</vt:lpstr>
      <vt:lpstr>Calibri Light</vt:lpstr>
      <vt:lpstr>Georgia</vt:lpstr>
      <vt:lpstr>Times New Roman</vt:lpstr>
      <vt:lpstr>Wingdings</vt:lpstr>
      <vt:lpstr>Wingdings 2</vt:lpstr>
      <vt:lpstr>Office Theme</vt:lpstr>
      <vt:lpstr>1_Office Theme</vt:lpstr>
      <vt:lpstr>Clip</vt:lpstr>
      <vt:lpstr>The Solar System:  The Sun &amp; the Planets</vt:lpstr>
      <vt:lpstr>PowerPoint Presentation</vt:lpstr>
      <vt:lpstr>The Inner Planets = Terrestrial Planets</vt:lpstr>
      <vt:lpstr>Mercury</vt:lpstr>
      <vt:lpstr>Venus</vt:lpstr>
      <vt:lpstr>Earth</vt:lpstr>
      <vt:lpstr>Mars</vt:lpstr>
      <vt:lpstr>The Outer Planets = Gas Giants</vt:lpstr>
      <vt:lpstr>Jupiter</vt:lpstr>
      <vt:lpstr>Saturn</vt:lpstr>
      <vt:lpstr>Uranus</vt:lpstr>
      <vt:lpstr>Neptune</vt:lpstr>
      <vt:lpstr>Planet Rotations</vt:lpstr>
      <vt:lpstr>PowerPoint Presentation</vt:lpstr>
      <vt:lpstr>Dwarf Planets</vt:lpstr>
      <vt:lpstr>Planet Locations</vt:lpstr>
      <vt:lpstr>Smaller Members of the Solar System</vt:lpstr>
      <vt:lpstr>ASTEROID BELT</vt:lpstr>
      <vt:lpstr>PowerPoint Presentation</vt:lpstr>
      <vt:lpstr>PowerPoint Presentation</vt:lpstr>
      <vt:lpstr>DID YOU KNOW?</vt:lpstr>
      <vt:lpstr>Wolfe Creek Crater in Australia</vt:lpstr>
      <vt:lpstr>Comets</vt:lpstr>
      <vt:lpstr>Comets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Solar System: The Sun &amp; the Plants</dc:title>
  <dc:creator>Owner</dc:creator>
  <cp:lastModifiedBy>Keisha Padayachee</cp:lastModifiedBy>
  <cp:revision>69</cp:revision>
  <dcterms:created xsi:type="dcterms:W3CDTF">2010-01-15T17:54:23Z</dcterms:created>
  <dcterms:modified xsi:type="dcterms:W3CDTF">2018-05-16T18:02:47Z</dcterms:modified>
</cp:coreProperties>
</file>