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65" r:id="rId2"/>
    <p:sldId id="267" r:id="rId3"/>
    <p:sldId id="258" r:id="rId4"/>
    <p:sldId id="276" r:id="rId5"/>
    <p:sldId id="269" r:id="rId6"/>
    <p:sldId id="278" r:id="rId7"/>
    <p:sldId id="279" r:id="rId8"/>
    <p:sldId id="270" r:id="rId9"/>
    <p:sldId id="271" r:id="rId10"/>
    <p:sldId id="272" r:id="rId11"/>
    <p:sldId id="27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5" d="100"/>
          <a:sy n="105" d="100"/>
        </p:scale>
        <p:origin x="19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D38FF-C478-43FA-88CD-867EA00656B1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5C932-A2E7-45DE-96AF-447FD48A16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3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8BA60-9912-45C5-AFBD-E0D1A8060986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E79D-1D78-4050-B3C6-FA99414E8D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8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69102-B93B-414D-983E-959AE757BD9C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A3AAD-FA36-464B-889A-925FF2161C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92C03-CBD2-4913-AB81-62DB6D7E41AC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5CD79-CFC3-4112-8499-AA5B1614C2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48170-6A8B-4E88-B7D5-CAC4DC5FDA09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D0FDD-BA4C-45E3-A296-47AEFB9B4A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2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DCF2D-4295-4DF5-8756-7F293BC1DC03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E8D55-A342-4301-BC5B-51FD42A5EF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6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BB09-1513-4C5F-9578-535F8AB0F6B8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04308-DC58-4A1E-976D-ECBFB8CE9F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0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5D8903-BC9C-432C-BA11-5055C9116795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61F7-49F5-453A-9362-C18923A75A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1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D6A9A-9A88-4970-A3B7-BC1203CB9344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6989E-F507-4B39-9CC9-1E35B715A5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8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F4ADC-1562-48AB-9B01-6B0E2615078D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0D620-133A-47D0-BAF2-12B3E18308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7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D783B-632E-471A-B146-7B686ECF8642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3229-4178-4581-9A2B-C7440EBB0C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2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77F8D4-DD64-42D9-82C7-C9DA86A45A44}" type="datetimeFigureOut">
              <a:rPr lang="en-US" smtClean="0"/>
              <a:pPr>
                <a:defRPr/>
              </a:pPr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E8D111-FE9D-4076-9258-E17FD208CD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9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7039" y="685800"/>
            <a:ext cx="911696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Astronomy</a:t>
            </a:r>
            <a:r>
              <a:rPr lang="en-US" dirty="0" smtClean="0">
                <a:latin typeface="+mj-lt"/>
              </a:rPr>
              <a:t> is the branch of science that studies objects beyond the Earth. 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latin typeface="+mj-lt"/>
              </a:rPr>
              <a:t>Any object in space- for example the Sun or the Moon is considered to be a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celestial object </a:t>
            </a:r>
            <a:r>
              <a:rPr lang="en-US" dirty="0" smtClean="0">
                <a:latin typeface="+mj-lt"/>
              </a:rPr>
              <a:t>.  </a:t>
            </a:r>
          </a:p>
          <a:p>
            <a:pPr fontAlgn="auto">
              <a:spcAft>
                <a:spcPts val="0"/>
              </a:spcAft>
            </a:pP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45" name="Picture 5" descr="http://portuguese-american-journal.com/wp-content/uploads/2012/04/solar_system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198608" cy="38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8904" y="-164207"/>
            <a:ext cx="8077200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mtClean="0"/>
              <a:t>Introduction to Outer Space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21920" y="304800"/>
            <a:ext cx="8869680" cy="4778375"/>
          </a:xfrm>
        </p:spPr>
        <p:txBody>
          <a:bodyPr>
            <a:noAutofit/>
          </a:bodyPr>
          <a:lstStyle/>
          <a:p>
            <a:r>
              <a:rPr lang="en-CA" altLang="en-US" sz="2800" dirty="0" smtClean="0">
                <a:latin typeface="+mj-lt"/>
                <a:cs typeface="Times New Roman" pitchFamily="18" charset="0"/>
              </a:rPr>
              <a:t>A </a:t>
            </a:r>
            <a:r>
              <a:rPr lang="en-CA" alt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galaxy</a:t>
            </a:r>
            <a:r>
              <a:rPr lang="en-CA" altLang="en-US" sz="2800" dirty="0" smtClean="0">
                <a:latin typeface="+mj-lt"/>
                <a:cs typeface="Times New Roman" pitchFamily="18" charset="0"/>
              </a:rPr>
              <a:t> is a huge, rotating collection of gas, dust and billions of stars, planets and other celestial objects.</a:t>
            </a:r>
          </a:p>
          <a:p>
            <a:pPr marL="0" indent="0">
              <a:buNone/>
            </a:pPr>
            <a:endParaRPr lang="en-CA" altLang="en-US" sz="2800" dirty="0" smtClean="0">
              <a:latin typeface="+mj-lt"/>
              <a:cs typeface="Times New Roman" pitchFamily="18" charset="0"/>
            </a:endParaRPr>
          </a:p>
          <a:p>
            <a:r>
              <a:rPr lang="en-CA" altLang="en-US" sz="2800" dirty="0" smtClean="0">
                <a:latin typeface="+mj-lt"/>
                <a:cs typeface="Times New Roman" pitchFamily="18" charset="0"/>
              </a:rPr>
              <a:t>Our planet and solar system are a part of the </a:t>
            </a:r>
            <a:r>
              <a:rPr lang="en-CA" altLang="en-US" sz="28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Milky Way Galaxy. </a:t>
            </a:r>
          </a:p>
          <a:p>
            <a:endParaRPr lang="en-CA" altLang="en-US" sz="2800" b="1" i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r>
              <a:rPr lang="en-CA" altLang="en-US" sz="2800" dirty="0" smtClean="0">
                <a:latin typeface="+mj-lt"/>
                <a:cs typeface="Times New Roman" pitchFamily="18" charset="0"/>
              </a:rPr>
              <a:t>It contains more than </a:t>
            </a:r>
          </a:p>
          <a:p>
            <a:pPr>
              <a:buFont typeface="Wingdings 2" pitchFamily="18" charset="2"/>
              <a:buNone/>
            </a:pPr>
            <a:r>
              <a:rPr lang="en-CA" altLang="en-US" sz="2800" dirty="0" smtClean="0">
                <a:latin typeface="+mj-lt"/>
                <a:cs typeface="Times New Roman" pitchFamily="18" charset="0"/>
              </a:rPr>
              <a:t>    200 billion stars, </a:t>
            </a:r>
          </a:p>
          <a:p>
            <a:pPr>
              <a:buFont typeface="Wingdings 2" pitchFamily="18" charset="2"/>
              <a:buNone/>
            </a:pPr>
            <a:r>
              <a:rPr lang="en-CA" altLang="en-US" sz="2800" dirty="0" smtClean="0">
                <a:latin typeface="+mj-lt"/>
                <a:cs typeface="Times New Roman" pitchFamily="18" charset="0"/>
              </a:rPr>
              <a:t>    including the Sun and </a:t>
            </a:r>
          </a:p>
          <a:p>
            <a:pPr>
              <a:buFont typeface="Wingdings 2" pitchFamily="18" charset="2"/>
              <a:buNone/>
            </a:pPr>
            <a:r>
              <a:rPr lang="en-CA" altLang="en-US" sz="2800" dirty="0" smtClean="0">
                <a:latin typeface="+mj-lt"/>
                <a:cs typeface="Times New Roman" pitchFamily="18" charset="0"/>
              </a:rPr>
              <a:t>    what seems an infinite</a:t>
            </a:r>
          </a:p>
          <a:p>
            <a:pPr>
              <a:buFont typeface="Wingdings 2" pitchFamily="18" charset="2"/>
              <a:buNone/>
            </a:pPr>
            <a:r>
              <a:rPr lang="en-CA" altLang="en-US" sz="2800" dirty="0" smtClean="0">
                <a:latin typeface="+mj-lt"/>
                <a:cs typeface="Times New Roman" pitchFamily="18" charset="0"/>
              </a:rPr>
              <a:t>    number of celestials</a:t>
            </a:r>
          </a:p>
          <a:p>
            <a:pPr>
              <a:buFont typeface="Wingdings 2" pitchFamily="18" charset="2"/>
              <a:buNone/>
            </a:pPr>
            <a:r>
              <a:rPr lang="en-CA" altLang="en-US" sz="2800" dirty="0" smtClean="0">
                <a:latin typeface="+mj-lt"/>
                <a:cs typeface="Times New Roman" pitchFamily="18" charset="0"/>
              </a:rPr>
              <a:t>    objects.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7" y="2432434"/>
            <a:ext cx="5129213" cy="44255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37" r="6163"/>
          <a:stretch/>
        </p:blipFill>
        <p:spPr>
          <a:xfrm>
            <a:off x="424543" y="1623818"/>
            <a:ext cx="8249194" cy="52341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2971800"/>
          </a:xfrm>
        </p:spPr>
        <p:txBody>
          <a:bodyPr>
            <a:normAutofit/>
          </a:bodyPr>
          <a:lstStyle/>
          <a:p>
            <a:r>
              <a:rPr lang="en-CA" altLang="en-US" dirty="0" smtClean="0">
                <a:latin typeface="+mj-lt"/>
                <a:cs typeface="Times New Roman" pitchFamily="18" charset="0"/>
              </a:rPr>
              <a:t>The </a:t>
            </a:r>
            <a:r>
              <a:rPr lang="en-CA" altLang="en-US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universe</a:t>
            </a:r>
            <a:r>
              <a:rPr lang="en-CA" altLang="en-US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is everything that exists, including all energy, matter and space.</a:t>
            </a:r>
          </a:p>
          <a:p>
            <a:r>
              <a:rPr lang="en-CA" altLang="en-US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Cosmology</a:t>
            </a:r>
            <a:r>
              <a:rPr lang="en-CA" altLang="en-US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is the study of the universe.</a:t>
            </a:r>
          </a:p>
          <a:p>
            <a:r>
              <a:rPr lang="en-CA" altLang="en-US" dirty="0" smtClean="0">
                <a:latin typeface="+mj-lt"/>
                <a:cs typeface="Times New Roman" pitchFamily="18" charset="0"/>
              </a:rPr>
              <a:t>It is believed to be 93 billion </a:t>
            </a:r>
            <a:r>
              <a:rPr lang="en-CA" altLang="en-US" b="1" i="1" dirty="0" smtClean="0">
                <a:latin typeface="+mj-lt"/>
                <a:cs typeface="Times New Roman" pitchFamily="18" charset="0"/>
              </a:rPr>
              <a:t>light years 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in diameter and 13.8 billion years old (</a:t>
            </a:r>
            <a:r>
              <a:rPr lang="en-CA" altLang="en-US" b="1" i="1" dirty="0" smtClean="0">
                <a:latin typeface="+mj-lt"/>
                <a:cs typeface="Times New Roman" pitchFamily="18" charset="0"/>
              </a:rPr>
              <a:t>Big Bang Theory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)</a:t>
            </a:r>
          </a:p>
        </p:txBody>
      </p:sp>
      <p:pic>
        <p:nvPicPr>
          <p:cNvPr id="11271" name="Picture 7" descr="http://archmetronblog.com/wp-content/uploads/2015/05/Big_Ba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11129"/>
            <a:ext cx="77409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518160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Stars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 are massive collections of gases held together by their own gravity and emitting huge amounts of energy. </a:t>
            </a:r>
          </a:p>
          <a:p>
            <a:pPr eaLnBrk="1" hangingPunct="1"/>
            <a:r>
              <a:rPr lang="en-CA" altLang="en-US" dirty="0" smtClean="0">
                <a:latin typeface="+mj-lt"/>
                <a:cs typeface="Times New Roman" pitchFamily="18" charset="0"/>
              </a:rPr>
              <a:t>Stars are </a:t>
            </a:r>
            <a:r>
              <a:rPr lang="en-CA" altLang="en-US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luminous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 – meaning they produce and emit their own light. </a:t>
            </a:r>
          </a:p>
          <a:p>
            <a:pPr eaLnBrk="1" hangingPunct="1"/>
            <a:r>
              <a:rPr lang="en-CA" altLang="en-US" dirty="0" smtClean="0">
                <a:latin typeface="+mj-lt"/>
                <a:cs typeface="Times New Roman" pitchFamily="18" charset="0"/>
              </a:rPr>
              <a:t>Stars appear to be very small to the naked eye and this is because they are extremely far away. </a:t>
            </a:r>
          </a:p>
        </p:txBody>
      </p:sp>
      <p:pic>
        <p:nvPicPr>
          <p:cNvPr id="9" name="Picture 2" descr="https://www.awesomestories.com/images/user/65e38ed5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97085"/>
            <a:ext cx="4724400" cy="29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9624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CA" altLang="en-US" sz="3200" dirty="0">
                <a:latin typeface="+mj-lt"/>
                <a:cs typeface="Times New Roman" pitchFamily="18" charset="0"/>
              </a:rPr>
              <a:t>Our star (the </a:t>
            </a:r>
            <a:r>
              <a:rPr lang="en-CA" altLang="en-US" sz="3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Sun</a:t>
            </a:r>
            <a:r>
              <a:rPr lang="en-CA" altLang="en-US" sz="3200" dirty="0">
                <a:latin typeface="+mj-lt"/>
                <a:cs typeface="Times New Roman" pitchFamily="18" charset="0"/>
              </a:rPr>
              <a:t>) is approximately </a:t>
            </a:r>
            <a:r>
              <a:rPr lang="en-CA" altLang="en-US" sz="3200" b="1" i="1" dirty="0">
                <a:latin typeface="+mj-lt"/>
                <a:cs typeface="Times New Roman" pitchFamily="18" charset="0"/>
              </a:rPr>
              <a:t>150,000,000 km</a:t>
            </a:r>
            <a:r>
              <a:rPr lang="en-CA" altLang="en-US" sz="3200" dirty="0">
                <a:latin typeface="+mj-lt"/>
                <a:cs typeface="Times New Roman" pitchFamily="18" charset="0"/>
              </a:rPr>
              <a:t> away from Earth.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CA" altLang="en-US" sz="3200" dirty="0">
                <a:latin typeface="+mj-lt"/>
                <a:cs typeface="Times New Roman" pitchFamily="18" charset="0"/>
              </a:rPr>
              <a:t>Travelling at 100km/h non stop, it would take approximately 171 years to get to the </a:t>
            </a:r>
            <a:r>
              <a:rPr lang="en-CA" altLang="en-US" sz="3200" b="1" i="1" dirty="0">
                <a:latin typeface="+mj-lt"/>
                <a:cs typeface="Times New Roman" pitchFamily="18" charset="0"/>
              </a:rPr>
              <a:t>Sun.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78" y="228600"/>
            <a:ext cx="576704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00800"/>
          </a:xfrm>
        </p:spPr>
        <p:txBody>
          <a:bodyPr>
            <a:noAutofit/>
          </a:bodyPr>
          <a:lstStyle/>
          <a:p>
            <a:r>
              <a:rPr lang="en-CA" altLang="en-US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Planets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 are large celestial objects that revolve (travel) around a star and are </a:t>
            </a:r>
            <a:r>
              <a:rPr lang="en-CA" altLang="en-US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non-luminous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 (reflect but do not emit light)</a:t>
            </a:r>
          </a:p>
          <a:p>
            <a:r>
              <a:rPr lang="en-CA" altLang="en-US" dirty="0" smtClean="0">
                <a:latin typeface="+mj-lt"/>
                <a:cs typeface="Times New Roman" pitchFamily="18" charset="0"/>
              </a:rPr>
              <a:t>There are </a:t>
            </a:r>
            <a:r>
              <a:rPr lang="en-CA" altLang="en-US" b="1" i="1" dirty="0" smtClean="0">
                <a:latin typeface="+mj-lt"/>
                <a:cs typeface="Times New Roman" pitchFamily="18" charset="0"/>
              </a:rPr>
              <a:t>8 planets 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in our solar system that revolve the sun. </a:t>
            </a:r>
          </a:p>
        </p:txBody>
      </p:sp>
      <p:pic>
        <p:nvPicPr>
          <p:cNvPr id="5" name="Picture 6" descr="http://clarkplanetarium.org/wp-content/uploads/OuterAndInnerPl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" y="1752600"/>
            <a:ext cx="8989142" cy="50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2.wp.com/www.universetoday.com/wp-content/uploads/2009/06/inner_plan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7" y="2209800"/>
            <a:ext cx="7730206" cy="43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619" y="3048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3200" dirty="0">
                <a:latin typeface="+mj-lt"/>
                <a:cs typeface="Times New Roman" pitchFamily="18" charset="0"/>
              </a:rPr>
              <a:t>Mercury, Venus, Earth, Mars are the inner planets known as </a:t>
            </a:r>
            <a:r>
              <a:rPr lang="en-CA" altLang="en-US" sz="3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terrestrial planets </a:t>
            </a:r>
            <a:r>
              <a:rPr lang="en-CA" altLang="en-US" sz="3200" dirty="0">
                <a:latin typeface="+mj-lt"/>
                <a:cs typeface="Times New Roman" pitchFamily="18" charset="0"/>
              </a:rPr>
              <a:t>as they have a solid rocky core. </a:t>
            </a:r>
          </a:p>
        </p:txBody>
      </p:sp>
    </p:spTree>
    <p:extLst>
      <p:ext uri="{BB962C8B-B14F-4D97-AF65-F5344CB8AC3E}">
        <p14:creationId xmlns:p14="http://schemas.microsoft.com/office/powerpoint/2010/main" val="183883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0.wp.com/solarsystem.nasa.gov/multimedia/gallery/gas_siz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1587"/>
          <a:stretch/>
        </p:blipFill>
        <p:spPr bwMode="auto">
          <a:xfrm>
            <a:off x="0" y="2438400"/>
            <a:ext cx="9144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3200" dirty="0">
                <a:latin typeface="+mj-lt"/>
                <a:cs typeface="Times New Roman" pitchFamily="18" charset="0"/>
              </a:rPr>
              <a:t>Jupiter, Saturn, Uranus, Neptune are the outer planets known as </a:t>
            </a:r>
            <a:r>
              <a:rPr lang="en-CA" altLang="en-US" sz="3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gas giants </a:t>
            </a:r>
            <a:r>
              <a:rPr lang="en-CA" altLang="en-US" sz="3200" dirty="0">
                <a:latin typeface="+mj-lt"/>
                <a:cs typeface="Times New Roman" pitchFamily="18" charset="0"/>
              </a:rPr>
              <a:t>as they are composed mainly of gases and liquids. </a:t>
            </a:r>
          </a:p>
        </p:txBody>
      </p:sp>
    </p:spTree>
    <p:extLst>
      <p:ext uri="{BB962C8B-B14F-4D97-AF65-F5344CB8AC3E}">
        <p14:creationId xmlns:p14="http://schemas.microsoft.com/office/powerpoint/2010/main" val="193640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95300" y="152400"/>
            <a:ext cx="8229600" cy="4876800"/>
          </a:xfrm>
        </p:spPr>
        <p:txBody>
          <a:bodyPr>
            <a:normAutofit/>
          </a:bodyPr>
          <a:lstStyle/>
          <a:p>
            <a:r>
              <a:rPr lang="en-CA" altLang="en-US" dirty="0" smtClean="0">
                <a:latin typeface="+mj-lt"/>
                <a:cs typeface="Times New Roman" pitchFamily="18" charset="0"/>
              </a:rPr>
              <a:t>The </a:t>
            </a:r>
            <a:r>
              <a:rPr lang="en-CA" altLang="en-US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solar system 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consists of the </a:t>
            </a:r>
            <a:r>
              <a:rPr lang="en-CA" altLang="en-US" b="1" i="1" dirty="0" smtClean="0">
                <a:latin typeface="+mj-lt"/>
                <a:cs typeface="Times New Roman" pitchFamily="18" charset="0"/>
              </a:rPr>
              <a:t>Sun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 and all celestial objects that revolve around it (planets, moons, asteroids, comets </a:t>
            </a:r>
            <a:r>
              <a:rPr lang="en-CA" altLang="en-US" dirty="0" err="1" smtClean="0">
                <a:latin typeface="+mj-lt"/>
                <a:cs typeface="Times New Roman" pitchFamily="18" charset="0"/>
              </a:rPr>
              <a:t>etc</a:t>
            </a:r>
            <a:r>
              <a:rPr lang="en-CA" altLang="en-US" dirty="0" smtClean="0">
                <a:latin typeface="+mj-lt"/>
                <a:cs typeface="Times New Roman" pitchFamily="18" charset="0"/>
              </a:rPr>
              <a:t>)</a:t>
            </a:r>
          </a:p>
          <a:p>
            <a:endParaRPr lang="en-CA" altLang="en-US" sz="36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110"/>
            <a:ext cx="9144000" cy="47598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59055" y="228600"/>
            <a:ext cx="8915400" cy="2514600"/>
          </a:xfrm>
        </p:spPr>
        <p:txBody>
          <a:bodyPr>
            <a:normAutofit/>
          </a:bodyPr>
          <a:lstStyle/>
          <a:p>
            <a:r>
              <a:rPr lang="en-CA" altLang="en-US" sz="2800" dirty="0" smtClean="0">
                <a:latin typeface="+mj-lt"/>
                <a:cs typeface="Times New Roman" pitchFamily="18" charset="0"/>
              </a:rPr>
              <a:t>A </a:t>
            </a:r>
            <a:r>
              <a:rPr lang="en-CA" alt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satellite</a:t>
            </a:r>
            <a:r>
              <a:rPr lang="en-CA" altLang="en-US" sz="2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CA" altLang="en-US" sz="2800" dirty="0" smtClean="0">
                <a:latin typeface="+mj-lt"/>
                <a:cs typeface="Times New Roman" pitchFamily="18" charset="0"/>
              </a:rPr>
              <a:t>is a celestial object that revolves around a planet in a closed path or </a:t>
            </a:r>
            <a:r>
              <a:rPr lang="en-CA" altLang="en-US" sz="28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orbit</a:t>
            </a:r>
            <a:r>
              <a:rPr lang="en-CA" altLang="en-US" sz="2800" dirty="0" smtClean="0">
                <a:latin typeface="+mj-lt"/>
                <a:cs typeface="Times New Roman" pitchFamily="18" charset="0"/>
              </a:rPr>
              <a:t>.</a:t>
            </a:r>
          </a:p>
          <a:p>
            <a:r>
              <a:rPr lang="en-CA" altLang="en-US" sz="2800" dirty="0" smtClean="0">
                <a:latin typeface="+mj-lt"/>
                <a:cs typeface="Times New Roman" pitchFamily="18" charset="0"/>
              </a:rPr>
              <a:t>Earth has one satellite called “</a:t>
            </a:r>
            <a:r>
              <a:rPr lang="en-CA" altLang="en-US" sz="2800" b="1" i="1" dirty="0" smtClean="0">
                <a:latin typeface="+mj-lt"/>
                <a:cs typeface="Times New Roman" pitchFamily="18" charset="0"/>
              </a:rPr>
              <a:t>Moon</a:t>
            </a:r>
            <a:r>
              <a:rPr lang="en-CA" altLang="en-US" sz="2800" dirty="0" smtClean="0">
                <a:latin typeface="+mj-lt"/>
                <a:cs typeface="Times New Roman" pitchFamily="18" charset="0"/>
              </a:rPr>
              <a:t>”</a:t>
            </a:r>
          </a:p>
          <a:p>
            <a:r>
              <a:rPr lang="en-CA" altLang="en-US" sz="2800" dirty="0" smtClean="0">
                <a:latin typeface="+mj-lt"/>
                <a:cs typeface="Times New Roman" pitchFamily="18" charset="0"/>
              </a:rPr>
              <a:t>Planets can have no satellites or several satellites. </a:t>
            </a:r>
          </a:p>
          <a:p>
            <a:r>
              <a:rPr lang="en-CA" altLang="en-US" sz="2800" dirty="0" smtClean="0">
                <a:latin typeface="+mj-lt"/>
                <a:cs typeface="Times New Roman" pitchFamily="18" charset="0"/>
              </a:rPr>
              <a:t>Jupiter and Saturn have over 60 each. </a:t>
            </a:r>
          </a:p>
          <a:p>
            <a:pPr marL="0" indent="0">
              <a:buNone/>
            </a:pPr>
            <a:endParaRPr lang="en-CA" altLang="en-US" sz="28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771900"/>
            <a:ext cx="30765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232" y="3124200"/>
            <a:ext cx="6263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800" dirty="0">
                <a:latin typeface="+mj-lt"/>
                <a:cs typeface="Times New Roman" pitchFamily="18" charset="0"/>
              </a:rPr>
              <a:t>Our Moon is </a:t>
            </a:r>
            <a:r>
              <a:rPr lang="en-CA" altLang="en-US" sz="2800" b="1" i="1" dirty="0">
                <a:latin typeface="+mj-lt"/>
                <a:cs typeface="Times New Roman" pitchFamily="18" charset="0"/>
              </a:rPr>
              <a:t>non-luminous</a:t>
            </a:r>
            <a:r>
              <a:rPr lang="en-CA" altLang="en-US" sz="2800" dirty="0">
                <a:latin typeface="+mj-lt"/>
                <a:cs typeface="Times New Roman" pitchFamily="18" charset="0"/>
              </a:rPr>
              <a:t> (reflects light) and though it appears to be the largest/brightest celestial object in the sky, it is small compared to planets and stars.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800" dirty="0">
                <a:latin typeface="+mj-lt"/>
                <a:cs typeface="Times New Roman" pitchFamily="18" charset="0"/>
              </a:rPr>
              <a:t>Its average distance from Earth is </a:t>
            </a:r>
            <a:r>
              <a:rPr lang="en-CA" altLang="en-US" sz="2800" b="1" i="1" dirty="0">
                <a:latin typeface="+mj-lt"/>
                <a:cs typeface="Times New Roman" pitchFamily="18" charset="0"/>
              </a:rPr>
              <a:t>384,000 km</a:t>
            </a:r>
            <a:r>
              <a:rPr lang="en-CA" altLang="en-US" sz="2800" dirty="0"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420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Ottawa Catholic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dc:creator>User</dc:creator>
  <cp:lastModifiedBy>Keisha Padayachee</cp:lastModifiedBy>
  <cp:revision>38</cp:revision>
  <dcterms:created xsi:type="dcterms:W3CDTF">2012-03-30T18:01:56Z</dcterms:created>
  <dcterms:modified xsi:type="dcterms:W3CDTF">2018-05-16T18:15:18Z</dcterms:modified>
</cp:coreProperties>
</file>