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020BA-BF5D-497B-ADDD-9DBAE0639A40}" type="datetimeFigureOut">
              <a:rPr lang="en-CA" smtClean="0"/>
              <a:t>2018-05-17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DD04D-BE94-4839-8AAD-2A7483A6912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9172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DD04D-BE94-4839-8AAD-2A7483A6912C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1044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3352800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7A892-C07F-4F35-ACCC-7FFF44E956E5}" type="datetimeFigureOut">
              <a:rPr lang="en-CA" smtClean="0"/>
              <a:t>2018-05-17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C5DDC-BB79-4EF5-8680-C67006E3AF48}" type="slidenum">
              <a:rPr lang="en-CA" smtClean="0"/>
              <a:t>‹#›</a:t>
            </a:fld>
            <a:endParaRPr lang="en-CA"/>
          </a:p>
        </p:txBody>
      </p:sp>
      <p:cxnSp>
        <p:nvCxnSpPr>
          <p:cNvPr id="8" name="Straight Connector 7"/>
          <p:cNvCxnSpPr/>
          <p:nvPr/>
        </p:nvCxnSpPr>
        <p:spPr>
          <a:xfrm>
            <a:off x="670112" y="594360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7A892-C07F-4F35-ACCC-7FFF44E956E5}" type="datetimeFigureOut">
              <a:rPr lang="en-CA" smtClean="0"/>
              <a:t>2018-05-17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C5DDC-BB79-4EF5-8680-C67006E3AF48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7A892-C07F-4F35-ACCC-7FFF44E956E5}" type="datetimeFigureOut">
              <a:rPr lang="en-CA" smtClean="0"/>
              <a:t>2018-05-17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C5DDC-BB79-4EF5-8680-C67006E3AF48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7A892-C07F-4F35-ACCC-7FFF44E956E5}" type="datetimeFigureOut">
              <a:rPr lang="en-CA" smtClean="0"/>
              <a:t>2018-05-17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C5DDC-BB79-4EF5-8680-C67006E3AF48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7A892-C07F-4F35-ACCC-7FFF44E956E5}" type="datetimeFigureOut">
              <a:rPr lang="en-CA" smtClean="0"/>
              <a:t>2018-05-17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C5DDC-BB79-4EF5-8680-C67006E3AF48}" type="slidenum">
              <a:rPr lang="en-CA" smtClean="0"/>
              <a:t>‹#›</a:t>
            </a:fld>
            <a:endParaRPr lang="en-CA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7A892-C07F-4F35-ACCC-7FFF44E956E5}" type="datetimeFigureOut">
              <a:rPr lang="en-CA" smtClean="0"/>
              <a:t>2018-05-17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C5DDC-BB79-4EF5-8680-C67006E3AF48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7A892-C07F-4F35-ACCC-7FFF44E956E5}" type="datetimeFigureOut">
              <a:rPr lang="en-CA" smtClean="0"/>
              <a:t>2018-05-17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C5DDC-BB79-4EF5-8680-C67006E3AF48}" type="slidenum">
              <a:rPr lang="en-CA" smtClean="0"/>
              <a:t>‹#›</a:t>
            </a:fld>
            <a:endParaRPr lang="en-CA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7A892-C07F-4F35-ACCC-7FFF44E956E5}" type="datetimeFigureOut">
              <a:rPr lang="en-CA" smtClean="0"/>
              <a:t>2018-05-17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C5DDC-BB79-4EF5-8680-C67006E3AF48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7A892-C07F-4F35-ACCC-7FFF44E956E5}" type="datetimeFigureOut">
              <a:rPr lang="en-CA" smtClean="0"/>
              <a:t>2018-05-17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C5DDC-BB79-4EF5-8680-C67006E3AF48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7A892-C07F-4F35-ACCC-7FFF44E956E5}" type="datetimeFigureOut">
              <a:rPr lang="en-CA" smtClean="0"/>
              <a:t>2018-05-17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C5DDC-BB79-4EF5-8680-C67006E3AF48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7A892-C07F-4F35-ACCC-7FFF44E956E5}" type="datetimeFigureOut">
              <a:rPr lang="en-CA" smtClean="0"/>
              <a:t>2018-05-17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C5DDC-BB79-4EF5-8680-C67006E3AF48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D27A892-C07F-4F35-ACCC-7FFF44E956E5}" type="datetimeFigureOut">
              <a:rPr lang="en-CA" smtClean="0"/>
              <a:t>2018-05-17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3FC5DDC-BB79-4EF5-8680-C67006E3AF48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Motions </a:t>
            </a:r>
            <a:r>
              <a:rPr lang="en-US" b="1" dirty="0"/>
              <a:t>of Earth, the Moon, and </a:t>
            </a:r>
            <a:r>
              <a:rPr lang="en-US" b="1" dirty="0" smtClean="0"/>
              <a:t>Planets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5164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791200"/>
          </a:xfrm>
        </p:spPr>
        <p:txBody>
          <a:bodyPr/>
          <a:lstStyle/>
          <a:p>
            <a:pPr lvl="0"/>
            <a:r>
              <a:rPr lang="en-US" b="1" dirty="0"/>
              <a:t>Solstice: </a:t>
            </a:r>
            <a:r>
              <a:rPr lang="en-US" dirty="0"/>
              <a:t>an event that occurs two times each year, when the tilt of Earth’s axis is most inclined toward or away from the </a:t>
            </a:r>
            <a:r>
              <a:rPr lang="en-US" dirty="0" smtClean="0"/>
              <a:t>Sun</a:t>
            </a:r>
          </a:p>
          <a:p>
            <a:pPr marL="0" lvl="0" indent="0">
              <a:buNone/>
            </a:pPr>
            <a:endParaRPr lang="en-CA" dirty="0"/>
          </a:p>
          <a:p>
            <a:r>
              <a:rPr lang="en-US" b="1" dirty="0"/>
              <a:t>Equinox: </a:t>
            </a:r>
            <a:r>
              <a:rPr lang="en-US" dirty="0"/>
              <a:t>the time of the year when the hours of daylight equals the hours of darkness</a:t>
            </a:r>
            <a:endParaRPr lang="en-C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00400"/>
            <a:ext cx="541020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427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Precession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Precession</a:t>
            </a:r>
            <a:r>
              <a:rPr lang="en-US" dirty="0"/>
              <a:t>: the changing direction of earth’s </a:t>
            </a:r>
            <a:r>
              <a:rPr lang="en-US" dirty="0" smtClean="0"/>
              <a:t>axis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CA" dirty="0"/>
          </a:p>
          <a:p>
            <a:pPr lvl="0"/>
            <a:r>
              <a:rPr lang="en-US" dirty="0"/>
              <a:t>As earth rotates on its axis, is </a:t>
            </a:r>
            <a:r>
              <a:rPr lang="en-US" b="1" dirty="0"/>
              <a:t>wobbles</a:t>
            </a:r>
            <a:r>
              <a:rPr lang="en-US" dirty="0"/>
              <a:t> thus </a:t>
            </a:r>
            <a:r>
              <a:rPr lang="en-US" dirty="0" smtClean="0"/>
              <a:t>the axis points </a:t>
            </a:r>
            <a:r>
              <a:rPr lang="en-US" dirty="0"/>
              <a:t>in a different direction ever 26,000 years</a:t>
            </a:r>
            <a:endParaRPr lang="en-CA" dirty="0"/>
          </a:p>
          <a:p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362200"/>
            <a:ext cx="39624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93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791200"/>
          </a:xfrm>
        </p:spPr>
        <p:txBody>
          <a:bodyPr/>
          <a:lstStyle/>
          <a:p>
            <a:pPr lvl="0"/>
            <a:r>
              <a:rPr lang="en-US" dirty="0"/>
              <a:t>Polaris or the North Star is a star that appears to </a:t>
            </a:r>
            <a:r>
              <a:rPr lang="en-US" b="1" dirty="0"/>
              <a:t>stay fixed</a:t>
            </a:r>
            <a:r>
              <a:rPr lang="en-US" dirty="0"/>
              <a:t> in the sky (we appear to revolve around this star). </a:t>
            </a:r>
            <a:endParaRPr lang="en-US" dirty="0" smtClean="0"/>
          </a:p>
          <a:p>
            <a:pPr lvl="0"/>
            <a:endParaRPr lang="en-US" dirty="0"/>
          </a:p>
          <a:p>
            <a:pPr lvl="0"/>
            <a:r>
              <a:rPr lang="en-US" dirty="0" smtClean="0"/>
              <a:t>North star </a:t>
            </a:r>
            <a:r>
              <a:rPr lang="en-US" dirty="0"/>
              <a:t>changes because of precession</a:t>
            </a:r>
            <a:endParaRPr lang="en-C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00400"/>
            <a:ext cx="238125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200399"/>
            <a:ext cx="397510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15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Phases of the Moon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0172"/>
            <a:ext cx="8229600" cy="4876800"/>
          </a:xfrm>
        </p:spPr>
        <p:txBody>
          <a:bodyPr/>
          <a:lstStyle/>
          <a:p>
            <a:r>
              <a:rPr lang="en-CA" b="1" dirty="0" smtClean="0"/>
              <a:t>Lunar </a:t>
            </a:r>
            <a:r>
              <a:rPr lang="en-CA" b="1" dirty="0"/>
              <a:t>cycle: </a:t>
            </a:r>
            <a:r>
              <a:rPr lang="en-CA" dirty="0"/>
              <a:t>all the phases of the moon over a period of about 4 weeks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832" y="2667000"/>
            <a:ext cx="5667375" cy="3812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33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Eclipses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/>
              <a:t>Eclipse: </a:t>
            </a:r>
            <a:r>
              <a:rPr lang="en-US" dirty="0"/>
              <a:t>a darkening of a celestial object due to the position of another celestial </a:t>
            </a:r>
            <a:r>
              <a:rPr lang="en-US" dirty="0" smtClean="0"/>
              <a:t>object</a:t>
            </a:r>
          </a:p>
          <a:p>
            <a:pPr lvl="0"/>
            <a:endParaRPr lang="en-CA" dirty="0"/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48" y="3048000"/>
            <a:ext cx="4100052" cy="27333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48" y="3048000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37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791200"/>
          </a:xfrm>
        </p:spPr>
        <p:txBody>
          <a:bodyPr/>
          <a:lstStyle/>
          <a:p>
            <a:pPr lvl="0"/>
            <a:r>
              <a:rPr lang="en-US" dirty="0"/>
              <a:t>Solar eclipse</a:t>
            </a:r>
            <a:endParaRPr lang="en-CA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/>
              <a:t>When moon is </a:t>
            </a:r>
            <a:r>
              <a:rPr lang="en-US" sz="2200" b="1" dirty="0"/>
              <a:t>between Earth and Sun</a:t>
            </a:r>
            <a:r>
              <a:rPr lang="en-US" sz="2200" dirty="0"/>
              <a:t>; Only possible during the new moon phase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CA" sz="22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/>
              <a:t>Total solar eclipse: can see the outer atmosphere of the Sun and the corona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CA" sz="22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/>
              <a:t>Partial solar eclipse: Moon does not cover the entire sun</a:t>
            </a:r>
            <a:endParaRPr lang="en-CA" sz="2200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38600"/>
            <a:ext cx="5233219" cy="2540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433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791200"/>
          </a:xfrm>
        </p:spPr>
        <p:txBody>
          <a:bodyPr/>
          <a:lstStyle/>
          <a:p>
            <a:pPr lvl="0"/>
            <a:r>
              <a:rPr lang="en-US" dirty="0"/>
              <a:t>Lunar eclipse</a:t>
            </a:r>
            <a:endParaRPr lang="en-CA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/>
              <a:t>When Earth is </a:t>
            </a:r>
            <a:r>
              <a:rPr lang="en-US" sz="2200" b="1" dirty="0"/>
              <a:t>between Sun and Moon</a:t>
            </a:r>
            <a:r>
              <a:rPr lang="en-US" sz="2200" dirty="0"/>
              <a:t>; can appear orange or </a:t>
            </a:r>
            <a:r>
              <a:rPr lang="en-US" sz="2200" dirty="0" smtClean="0"/>
              <a:t>red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CA" sz="22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/>
              <a:t>Total lunar eclipse: entire moon is in Earth’s </a:t>
            </a:r>
            <a:r>
              <a:rPr lang="en-US" sz="2200" dirty="0" smtClean="0"/>
              <a:t>shadow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CA" sz="22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/>
              <a:t>Partial lunar eclipse: only part of the Moon is in earth’s shadow</a:t>
            </a:r>
            <a:endParaRPr lang="en-CA" sz="2200" dirty="0"/>
          </a:p>
          <a:p>
            <a:endParaRPr lang="en-CA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104968"/>
            <a:ext cx="513057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488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Tides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/>
              <a:t>Tide: </a:t>
            </a:r>
            <a:r>
              <a:rPr lang="en-US" dirty="0"/>
              <a:t>the alternate rising and falling of the surface of large bodies of water; caused by the</a:t>
            </a:r>
            <a:r>
              <a:rPr lang="en-US" b="1" dirty="0"/>
              <a:t> interaction </a:t>
            </a:r>
            <a:r>
              <a:rPr lang="en-US" dirty="0"/>
              <a:t>between Earth, the Moon, and the </a:t>
            </a:r>
            <a:r>
              <a:rPr lang="en-US" dirty="0" smtClean="0"/>
              <a:t>Sun</a:t>
            </a:r>
          </a:p>
          <a:p>
            <a:pPr lvl="0"/>
            <a:endParaRPr lang="en-CA" dirty="0"/>
          </a:p>
          <a:p>
            <a:pPr lvl="0"/>
            <a:r>
              <a:rPr lang="en-US" dirty="0"/>
              <a:t>Moon’s </a:t>
            </a:r>
            <a:r>
              <a:rPr lang="en-US" b="1" dirty="0"/>
              <a:t>gravitational force </a:t>
            </a:r>
            <a:r>
              <a:rPr lang="en-US" dirty="0"/>
              <a:t>pulls Earth and the oceans towards it causing high </a:t>
            </a:r>
            <a:r>
              <a:rPr lang="en-US" dirty="0" smtClean="0"/>
              <a:t>tides</a:t>
            </a:r>
          </a:p>
          <a:p>
            <a:pPr lvl="0"/>
            <a:endParaRPr lang="en-CA" dirty="0"/>
          </a:p>
          <a:p>
            <a:pPr lvl="0"/>
            <a:r>
              <a:rPr lang="en-US" dirty="0"/>
              <a:t>Time between tides is approximately </a:t>
            </a:r>
            <a:r>
              <a:rPr lang="en-US" b="1" dirty="0"/>
              <a:t>6 </a:t>
            </a:r>
            <a:r>
              <a:rPr lang="en-US" b="1" dirty="0" smtClean="0"/>
              <a:t>hours</a:t>
            </a:r>
          </a:p>
        </p:txBody>
      </p:sp>
    </p:spTree>
    <p:extLst>
      <p:ext uri="{BB962C8B-B14F-4D97-AF65-F5344CB8AC3E}">
        <p14:creationId xmlns:p14="http://schemas.microsoft.com/office/powerpoint/2010/main" val="102511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791200"/>
          </a:xfrm>
        </p:spPr>
        <p:txBody>
          <a:bodyPr/>
          <a:lstStyle/>
          <a:p>
            <a:endParaRPr lang="en-US" dirty="0" smtClean="0"/>
          </a:p>
          <a:p>
            <a:pPr lvl="0"/>
            <a:r>
              <a:rPr lang="en-US" dirty="0"/>
              <a:t>During new and full moon phases there are very high tides called </a:t>
            </a:r>
            <a:r>
              <a:rPr lang="en-US" b="1" dirty="0"/>
              <a:t>spring </a:t>
            </a:r>
            <a:r>
              <a:rPr lang="en-US" b="1" dirty="0" smtClean="0"/>
              <a:t>tides</a:t>
            </a:r>
          </a:p>
          <a:p>
            <a:pPr marL="0" lvl="0" indent="0">
              <a:buNone/>
            </a:pPr>
            <a:endParaRPr lang="en-CA" dirty="0"/>
          </a:p>
          <a:p>
            <a:pPr lvl="0"/>
            <a:r>
              <a:rPr lang="en-US" dirty="0"/>
              <a:t>During quarter phases there are weaker tides called </a:t>
            </a:r>
            <a:r>
              <a:rPr lang="en-US" b="1" dirty="0"/>
              <a:t>neap tides</a:t>
            </a:r>
            <a:endParaRPr lang="en-CA" b="1" dirty="0"/>
          </a:p>
          <a:p>
            <a:endParaRPr lang="en-CA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53581"/>
            <a:ext cx="8226181" cy="2762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708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8.6 Patterns in the Night Sky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284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553" y="2133599"/>
            <a:ext cx="3735029" cy="37350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Earth’s Rotation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Earth rotates on its </a:t>
            </a:r>
            <a:r>
              <a:rPr lang="en-US" b="1" dirty="0"/>
              <a:t>axis</a:t>
            </a:r>
            <a:r>
              <a:rPr lang="en-US" dirty="0"/>
              <a:t>, it is a similar motion to the spinning of a </a:t>
            </a:r>
            <a:r>
              <a:rPr lang="en-US" dirty="0" smtClean="0"/>
              <a:t>top</a:t>
            </a:r>
          </a:p>
          <a:p>
            <a:pPr lvl="0"/>
            <a:endParaRPr lang="en-US" dirty="0"/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pPr lvl="0"/>
            <a:endParaRPr lang="en-US" dirty="0" smtClean="0"/>
          </a:p>
          <a:p>
            <a:pPr lvl="0"/>
            <a:endParaRPr lang="en-CA" dirty="0"/>
          </a:p>
          <a:p>
            <a:r>
              <a:rPr lang="en-US" dirty="0" smtClean="0"/>
              <a:t>Completes one </a:t>
            </a:r>
            <a:r>
              <a:rPr lang="en-US" dirty="0"/>
              <a:t>rotation each day in a </a:t>
            </a:r>
            <a:r>
              <a:rPr lang="en-US" b="1" dirty="0"/>
              <a:t>west to east </a:t>
            </a:r>
            <a:r>
              <a:rPr lang="en-US" dirty="0"/>
              <a:t>direction</a:t>
            </a:r>
            <a:endParaRPr lang="en-CA" dirty="0"/>
          </a:p>
        </p:txBody>
      </p:sp>
      <p:sp>
        <p:nvSpPr>
          <p:cNvPr id="11" name="Arc 10"/>
          <p:cNvSpPr/>
          <p:nvPr/>
        </p:nvSpPr>
        <p:spPr>
          <a:xfrm rot="21139992">
            <a:off x="3972541" y="2800349"/>
            <a:ext cx="1143000" cy="228600"/>
          </a:xfrm>
          <a:prstGeom prst="arc">
            <a:avLst>
              <a:gd name="adj1" fmla="val 16200000"/>
              <a:gd name="adj2" fmla="val 10985643"/>
            </a:avLst>
          </a:prstGeom>
          <a:ln w="12700">
            <a:solidFill>
              <a:schemeClr val="tx1"/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568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Constellations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/>
              <a:t>Constellation: </a:t>
            </a:r>
            <a:r>
              <a:rPr lang="en-US" dirty="0"/>
              <a:t>a grouping of stars as observed from </a:t>
            </a:r>
            <a:r>
              <a:rPr lang="en-US" dirty="0" smtClean="0"/>
              <a:t>Earth</a:t>
            </a:r>
          </a:p>
          <a:p>
            <a:pPr lvl="0"/>
            <a:endParaRPr lang="en-CA" dirty="0"/>
          </a:p>
          <a:p>
            <a:pPr lvl="0"/>
            <a:r>
              <a:rPr lang="en-US" dirty="0"/>
              <a:t>There are </a:t>
            </a:r>
            <a:r>
              <a:rPr lang="en-US" b="1" dirty="0"/>
              <a:t>88</a:t>
            </a:r>
            <a:r>
              <a:rPr lang="en-US" dirty="0"/>
              <a:t> </a:t>
            </a:r>
            <a:r>
              <a:rPr lang="en-US" dirty="0" smtClean="0"/>
              <a:t>constellations recognized by the International Astronomical Union</a:t>
            </a:r>
            <a:endParaRPr lang="en-CA" dirty="0"/>
          </a:p>
          <a:p>
            <a:endParaRPr lang="en-CA" dirty="0"/>
          </a:p>
        </p:txBody>
      </p:sp>
      <p:pic>
        <p:nvPicPr>
          <p:cNvPr id="1030" name="Picture 6" descr="http://www.nestlefamily.com/Nirf/cm2/upload/EBC53EC4-EB35-4E09-B76B-551540583430/5.06.04_Whats_In_The_Night_Sky_tp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7" b="64163"/>
          <a:stretch/>
        </p:blipFill>
        <p:spPr bwMode="auto">
          <a:xfrm>
            <a:off x="1219200" y="4076700"/>
            <a:ext cx="62865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86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791200"/>
          </a:xfrm>
        </p:spPr>
        <p:txBody>
          <a:bodyPr/>
          <a:lstStyle/>
          <a:p>
            <a:pPr lvl="0"/>
            <a:endParaRPr lang="en-US" dirty="0" smtClean="0"/>
          </a:p>
          <a:p>
            <a:pPr lvl="0"/>
            <a:endParaRPr lang="en-US" dirty="0"/>
          </a:p>
          <a:p>
            <a:pPr lvl="0"/>
            <a:r>
              <a:rPr lang="en-US" dirty="0" smtClean="0"/>
              <a:t>Stars </a:t>
            </a:r>
            <a:r>
              <a:rPr lang="en-US" b="1" dirty="0" smtClean="0"/>
              <a:t>move</a:t>
            </a:r>
            <a:r>
              <a:rPr lang="en-US" dirty="0" smtClean="0"/>
              <a:t> over </a:t>
            </a:r>
            <a:r>
              <a:rPr lang="en-US" dirty="0"/>
              <a:t>many years so </a:t>
            </a:r>
            <a:r>
              <a:rPr lang="en-US" dirty="0" smtClean="0"/>
              <a:t>the </a:t>
            </a:r>
            <a:r>
              <a:rPr lang="en-US" dirty="0"/>
              <a:t>images of constellations change slightly</a:t>
            </a:r>
            <a:endParaRPr lang="en-CA" dirty="0"/>
          </a:p>
          <a:p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71800"/>
            <a:ext cx="812746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851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 lvl="0"/>
            <a:r>
              <a:rPr lang="en-US" b="1" dirty="0"/>
              <a:t>Star maps: </a:t>
            </a:r>
            <a:r>
              <a:rPr lang="en-US" dirty="0"/>
              <a:t>maps which show the stars in a certain region of the sky, used for navigation</a:t>
            </a:r>
            <a:endParaRPr lang="en-CA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026" name="Picture 2" descr="http://planetary-science.org/wp-content/uploads/2013/06/starmap-large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828800"/>
            <a:ext cx="503428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71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Celestial Sphere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/>
              <a:t>Celestial sphere: </a:t>
            </a:r>
            <a:r>
              <a:rPr lang="en-US" dirty="0"/>
              <a:t>the imaginary sphere that rotates around Earth</a:t>
            </a:r>
            <a:endParaRPr lang="en-CA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/>
              <a:t>Divided into north and south hemispheres and has a </a:t>
            </a:r>
            <a:r>
              <a:rPr lang="en-US" sz="2200" b="1" dirty="0"/>
              <a:t>celestial equator</a:t>
            </a:r>
            <a:endParaRPr lang="en-CA" sz="2200" b="1" dirty="0"/>
          </a:p>
          <a:p>
            <a:endParaRPr lang="en-CA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837" y="3352800"/>
            <a:ext cx="4124325" cy="330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561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715000"/>
          </a:xfrm>
        </p:spPr>
        <p:txBody>
          <a:bodyPr/>
          <a:lstStyle/>
          <a:p>
            <a:pPr lvl="0"/>
            <a:r>
              <a:rPr lang="en-US" b="1" dirty="0"/>
              <a:t>Celestial navigation: </a:t>
            </a:r>
            <a:r>
              <a:rPr lang="en-US" dirty="0"/>
              <a:t>the use of positions of stars to determine location and direction when </a:t>
            </a:r>
            <a:r>
              <a:rPr lang="en-US" dirty="0" smtClean="0"/>
              <a:t>travelling</a:t>
            </a:r>
          </a:p>
          <a:p>
            <a:pPr lvl="0"/>
            <a:endParaRPr lang="en-CA" dirty="0"/>
          </a:p>
          <a:p>
            <a:pPr lvl="0"/>
            <a:r>
              <a:rPr lang="en-US" dirty="0"/>
              <a:t>Calendars developed by observing the sky were used to time </a:t>
            </a:r>
            <a:r>
              <a:rPr lang="en-US" b="1" dirty="0"/>
              <a:t>agricultural and religious events </a:t>
            </a:r>
            <a:r>
              <a:rPr lang="en-US" dirty="0"/>
              <a:t>and predict movement of the Sun, Moon, and </a:t>
            </a:r>
            <a:r>
              <a:rPr lang="en-US" dirty="0" smtClean="0"/>
              <a:t>eclipses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	Ex. Stonehenge in England</a:t>
            </a:r>
            <a:endParaRPr lang="en-CA" dirty="0"/>
          </a:p>
          <a:p>
            <a:endParaRPr lang="en-CA" dirty="0"/>
          </a:p>
        </p:txBody>
      </p:sp>
      <p:pic>
        <p:nvPicPr>
          <p:cNvPr id="5124" name="Picture 4" descr="http://www.oxfordscientificfilms.tv/wp-content/uploads/2013/03/5StonehengeLandscapedaytim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45" b="31652"/>
          <a:stretch/>
        </p:blipFill>
        <p:spPr bwMode="auto">
          <a:xfrm>
            <a:off x="914400" y="4038600"/>
            <a:ext cx="7315200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56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500" dirty="0"/>
              <a:t>Earth’s Revolution and Planetary Orbits</a:t>
            </a:r>
            <a:endParaRPr lang="en-CA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Earth and other planets revolve around the Sun in an </a:t>
            </a:r>
            <a:r>
              <a:rPr lang="en-US" b="1" dirty="0"/>
              <a:t>elliptical path </a:t>
            </a:r>
          </a:p>
          <a:p>
            <a:pPr lvl="0"/>
            <a:endParaRPr lang="en-CA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819400"/>
            <a:ext cx="6248400" cy="317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74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791200"/>
          </a:xfrm>
        </p:spPr>
        <p:txBody>
          <a:bodyPr/>
          <a:lstStyle/>
          <a:p>
            <a:pPr lvl="0"/>
            <a:r>
              <a:rPr lang="en-US" b="1" dirty="0"/>
              <a:t>Orbital radius: </a:t>
            </a:r>
            <a:r>
              <a:rPr lang="en-US" dirty="0"/>
              <a:t>the average distance between an object in the solar system and the </a:t>
            </a:r>
            <a:r>
              <a:rPr lang="en-US" dirty="0" smtClean="0"/>
              <a:t>sun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CA" dirty="0"/>
          </a:p>
          <a:p>
            <a:pPr lvl="0"/>
            <a:r>
              <a:rPr lang="en-US" dirty="0"/>
              <a:t>Earth’s orbital radius </a:t>
            </a:r>
            <a:r>
              <a:rPr lang="en-US" b="1" dirty="0"/>
              <a:t>changes </a:t>
            </a:r>
            <a:r>
              <a:rPr lang="en-US" dirty="0"/>
              <a:t>as it completes its </a:t>
            </a:r>
            <a:r>
              <a:rPr lang="en-US" dirty="0" smtClean="0"/>
              <a:t>orbit</a:t>
            </a:r>
          </a:p>
          <a:p>
            <a:pPr lvl="0"/>
            <a:endParaRPr lang="en-CA" dirty="0"/>
          </a:p>
          <a:p>
            <a:pPr lvl="0"/>
            <a:r>
              <a:rPr lang="en-US" b="1" dirty="0" smtClean="0"/>
              <a:t>Orbital period: </a:t>
            </a:r>
            <a:r>
              <a:rPr lang="en-US" dirty="0" smtClean="0"/>
              <a:t>time it takes to complete a revolution; approximately 365.25 days for Earth</a:t>
            </a:r>
          </a:p>
          <a:p>
            <a:pPr lvl="0"/>
            <a:endParaRPr lang="en-CA" dirty="0" smtClean="0"/>
          </a:p>
          <a:p>
            <a:pPr lvl="0"/>
            <a:r>
              <a:rPr lang="en-US" dirty="0" smtClean="0"/>
              <a:t>Orbital period depends on size, shape, and </a:t>
            </a:r>
            <a:r>
              <a:rPr lang="en-US" b="1" dirty="0" smtClean="0"/>
              <a:t>distance </a:t>
            </a:r>
            <a:r>
              <a:rPr lang="en-US" dirty="0" smtClean="0"/>
              <a:t>from the sun</a:t>
            </a:r>
            <a:endParaRPr lang="en-CA" dirty="0" smtClean="0"/>
          </a:p>
          <a:p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15" b="30393"/>
          <a:stretch/>
        </p:blipFill>
        <p:spPr bwMode="auto">
          <a:xfrm>
            <a:off x="1752600" y="1752600"/>
            <a:ext cx="5400675" cy="1392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261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Motion of the </a:t>
            </a:r>
            <a:r>
              <a:rPr lang="en-US" dirty="0" smtClean="0"/>
              <a:t>Moon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Moon </a:t>
            </a:r>
            <a:r>
              <a:rPr lang="en-US" b="1" dirty="0"/>
              <a:t>rotates </a:t>
            </a:r>
            <a:r>
              <a:rPr lang="en-US" dirty="0"/>
              <a:t>on its axis and </a:t>
            </a:r>
            <a:r>
              <a:rPr lang="en-US" b="1" dirty="0"/>
              <a:t>revolves</a:t>
            </a:r>
            <a:r>
              <a:rPr lang="en-US" dirty="0"/>
              <a:t> around </a:t>
            </a:r>
            <a:r>
              <a:rPr lang="en-US" dirty="0" smtClean="0"/>
              <a:t>Earth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pPr lvl="0"/>
            <a:endParaRPr lang="en-US" dirty="0" smtClean="0"/>
          </a:p>
          <a:p>
            <a:pPr lvl="0"/>
            <a:endParaRPr lang="en-CA" dirty="0"/>
          </a:p>
          <a:p>
            <a:pPr lvl="0"/>
            <a:r>
              <a:rPr lang="en-US" dirty="0"/>
              <a:t>Time it takes for the moon to rotate and revolve is the </a:t>
            </a:r>
            <a:r>
              <a:rPr lang="en-US" b="1" dirty="0" smtClean="0"/>
              <a:t>same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which </a:t>
            </a:r>
            <a:r>
              <a:rPr lang="en-US" dirty="0"/>
              <a:t>means that Earth always sees the same side of the moon</a:t>
            </a:r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209800"/>
            <a:ext cx="36576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02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791200"/>
          </a:xfrm>
        </p:spPr>
        <p:txBody>
          <a:bodyPr/>
          <a:lstStyle/>
          <a:p>
            <a:pPr lvl="0"/>
            <a:r>
              <a:rPr lang="en-US" b="1" dirty="0"/>
              <a:t>Gravitational force</a:t>
            </a:r>
            <a:r>
              <a:rPr lang="en-US" dirty="0"/>
              <a:t>: the force of attraction between all masses in the </a:t>
            </a:r>
            <a:r>
              <a:rPr lang="en-US" dirty="0" smtClean="0"/>
              <a:t>Universe</a:t>
            </a:r>
          </a:p>
          <a:p>
            <a:pPr lvl="0"/>
            <a:endParaRPr lang="en-CA" dirty="0"/>
          </a:p>
          <a:p>
            <a:pPr lvl="0"/>
            <a:r>
              <a:rPr lang="en-US" dirty="0"/>
              <a:t>Greater mass = </a:t>
            </a:r>
            <a:r>
              <a:rPr lang="en-US" b="1" dirty="0"/>
              <a:t>stronger</a:t>
            </a:r>
            <a:r>
              <a:rPr lang="en-US" dirty="0"/>
              <a:t> </a:t>
            </a:r>
            <a:r>
              <a:rPr lang="en-US" dirty="0" smtClean="0"/>
              <a:t>gravity</a:t>
            </a:r>
          </a:p>
          <a:p>
            <a:pPr lvl="0"/>
            <a:endParaRPr lang="en-CA" dirty="0"/>
          </a:p>
          <a:p>
            <a:r>
              <a:rPr lang="en-US" dirty="0"/>
              <a:t>Gravity is what allows Earth to orbit around the sun and the </a:t>
            </a:r>
            <a:r>
              <a:rPr lang="en-US" dirty="0" smtClean="0"/>
              <a:t>Moon </a:t>
            </a:r>
            <a:r>
              <a:rPr lang="en-US" dirty="0"/>
              <a:t>to orbit around the Earth</a:t>
            </a:r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848099"/>
            <a:ext cx="3149239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32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System Models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1981200"/>
            <a:ext cx="3733800" cy="4495800"/>
          </a:xfrm>
        </p:spPr>
        <p:txBody>
          <a:bodyPr>
            <a:normAutofit/>
          </a:bodyPr>
          <a:lstStyle/>
          <a:p>
            <a:pPr lvl="0"/>
            <a:r>
              <a:rPr lang="en-US" sz="2800" dirty="0"/>
              <a:t>Heliocentric </a:t>
            </a:r>
            <a:r>
              <a:rPr lang="en-US" sz="2800" dirty="0" smtClean="0"/>
              <a:t>model</a:t>
            </a:r>
            <a:endParaRPr lang="en-CA" sz="28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Model that shows Earth and other planets </a:t>
            </a:r>
            <a:r>
              <a:rPr lang="en-US" sz="2400" b="1" dirty="0" smtClean="0"/>
              <a:t>revolve around </a:t>
            </a:r>
            <a:r>
              <a:rPr lang="en-US" sz="2400" b="1" dirty="0"/>
              <a:t>the Sun</a:t>
            </a:r>
            <a:endParaRPr lang="en-CA" sz="2400" b="1" dirty="0"/>
          </a:p>
          <a:p>
            <a:pPr marL="0" indent="0">
              <a:buNone/>
            </a:pPr>
            <a:endParaRPr lang="en-CA" sz="28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4572000" cy="4052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448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Earth’s Tilt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Earth’s axis is tilted </a:t>
            </a:r>
            <a:r>
              <a:rPr lang="en-US" b="1" dirty="0"/>
              <a:t>23.5</a:t>
            </a:r>
            <a:r>
              <a:rPr lang="en-US" b="1" baseline="30000" dirty="0"/>
              <a:t>o </a:t>
            </a:r>
            <a:r>
              <a:rPr lang="en-US" dirty="0"/>
              <a:t>from the </a:t>
            </a:r>
            <a:r>
              <a:rPr lang="en-US" dirty="0" smtClean="0"/>
              <a:t>vertical</a:t>
            </a:r>
          </a:p>
          <a:p>
            <a:pPr lvl="0"/>
            <a:endParaRPr lang="en-CA" dirty="0"/>
          </a:p>
          <a:p>
            <a:pPr lvl="0"/>
            <a:r>
              <a:rPr lang="en-US" dirty="0"/>
              <a:t>Earth’s tilt causes the change</a:t>
            </a:r>
            <a:r>
              <a:rPr lang="en-US" b="1" dirty="0"/>
              <a:t> </a:t>
            </a:r>
            <a:r>
              <a:rPr lang="en-US" dirty="0"/>
              <a:t>in seasons:</a:t>
            </a:r>
            <a:endParaRPr lang="en-CA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/>
              <a:t>When Earth is tilted </a:t>
            </a:r>
            <a:r>
              <a:rPr lang="en-US" sz="2200" b="1" dirty="0"/>
              <a:t>towards</a:t>
            </a:r>
            <a:r>
              <a:rPr lang="en-US" sz="2200" dirty="0"/>
              <a:t> the sun; in the northern hemisphere sunlight spreads over a </a:t>
            </a:r>
            <a:r>
              <a:rPr lang="en-US" sz="2200" b="1" dirty="0"/>
              <a:t>smaller area </a:t>
            </a:r>
            <a:r>
              <a:rPr lang="en-US" sz="2200" dirty="0"/>
              <a:t>so there is intense heating of the </a:t>
            </a:r>
            <a:r>
              <a:rPr lang="en-US" sz="2200" dirty="0" smtClean="0"/>
              <a:t>surface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CA" sz="2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941590"/>
            <a:ext cx="2372032" cy="2788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58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Earth’s Tilt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410200"/>
          </a:xfrm>
        </p:spPr>
        <p:txBody>
          <a:bodyPr>
            <a:normAutofit/>
          </a:bodyPr>
          <a:lstStyle/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 smtClean="0"/>
              <a:t>When </a:t>
            </a:r>
            <a:r>
              <a:rPr lang="en-US" sz="2200" dirty="0"/>
              <a:t>Earth is tilted </a:t>
            </a:r>
            <a:r>
              <a:rPr lang="en-US" sz="2200" b="1" dirty="0"/>
              <a:t>away </a:t>
            </a:r>
            <a:r>
              <a:rPr lang="en-US" sz="2200" dirty="0"/>
              <a:t>from the sun; in the northern hemisphere sunlight spreads over a </a:t>
            </a:r>
            <a:r>
              <a:rPr lang="en-US" sz="2200" b="1" dirty="0"/>
              <a:t>larger area </a:t>
            </a:r>
            <a:r>
              <a:rPr lang="en-US" sz="2200" dirty="0"/>
              <a:t>so there is less heating of the </a:t>
            </a:r>
            <a:r>
              <a:rPr lang="en-US" sz="2200" dirty="0" smtClean="0"/>
              <a:t>surface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2200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en-US" sz="2200" dirty="0"/>
          </a:p>
          <a:p>
            <a:pPr lvl="1">
              <a:buFont typeface="Courier New" panose="02070309020205020404" pitchFamily="49" charset="0"/>
              <a:buChar char="o"/>
            </a:pPr>
            <a:endParaRPr lang="en-US" sz="2200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en-US" sz="2200" dirty="0"/>
          </a:p>
          <a:p>
            <a:pPr lvl="1">
              <a:buFont typeface="Courier New" panose="02070309020205020404" pitchFamily="49" charset="0"/>
              <a:buChar char="o"/>
            </a:pPr>
            <a:endParaRPr lang="en-US" sz="2200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en-US" sz="2200" dirty="0"/>
          </a:p>
          <a:p>
            <a:pPr lvl="1">
              <a:buFont typeface="Courier New" panose="02070309020205020404" pitchFamily="49" charset="0"/>
              <a:buChar char="o"/>
            </a:pPr>
            <a:endParaRPr lang="en-US" sz="2200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en-US" sz="2200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en-CA" sz="22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/>
              <a:t>The </a:t>
            </a:r>
            <a:r>
              <a:rPr lang="en-US" sz="2200" b="1" dirty="0"/>
              <a:t>opposite</a:t>
            </a:r>
            <a:r>
              <a:rPr lang="en-US" sz="2200" dirty="0"/>
              <a:t> happens for the southern hemisphere</a:t>
            </a:r>
            <a:endParaRPr lang="en-CA" sz="2200" dirty="0"/>
          </a:p>
          <a:p>
            <a:pPr lvl="1">
              <a:buFont typeface="Courier New" panose="02070309020205020404" pitchFamily="49" charset="0"/>
              <a:buChar char="o"/>
            </a:pPr>
            <a:endParaRPr lang="en-CA" sz="2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640637"/>
            <a:ext cx="2590800" cy="308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318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7558</TotalTime>
  <Words>686</Words>
  <Application>Microsoft Office PowerPoint</Application>
  <PresentationFormat>On-screen Show (4:3)</PresentationFormat>
  <Paragraphs>116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Century Gothic</vt:lpstr>
      <vt:lpstr>Courier New</vt:lpstr>
      <vt:lpstr>Clarity</vt:lpstr>
      <vt:lpstr>Motions of Earth, the Moon, and Planets</vt:lpstr>
      <vt:lpstr>Earth’s Rotation</vt:lpstr>
      <vt:lpstr>Earth’s Revolution and Planetary Orbits</vt:lpstr>
      <vt:lpstr>PowerPoint Presentation</vt:lpstr>
      <vt:lpstr>Motion of the Moon</vt:lpstr>
      <vt:lpstr>PowerPoint Presentation</vt:lpstr>
      <vt:lpstr>Solar System Models</vt:lpstr>
      <vt:lpstr>Earth’s Tilt</vt:lpstr>
      <vt:lpstr>Earth’s Tilt</vt:lpstr>
      <vt:lpstr>PowerPoint Presentation</vt:lpstr>
      <vt:lpstr>Precession</vt:lpstr>
      <vt:lpstr>PowerPoint Presentation</vt:lpstr>
      <vt:lpstr>Phases of the Moon</vt:lpstr>
      <vt:lpstr>Eclipses</vt:lpstr>
      <vt:lpstr>PowerPoint Presentation</vt:lpstr>
      <vt:lpstr>PowerPoint Presentation</vt:lpstr>
      <vt:lpstr>Tides</vt:lpstr>
      <vt:lpstr>PowerPoint Presentation</vt:lpstr>
      <vt:lpstr>8.6 Patterns in the Night Sky</vt:lpstr>
      <vt:lpstr>Constellations</vt:lpstr>
      <vt:lpstr>PowerPoint Presentation</vt:lpstr>
      <vt:lpstr>PowerPoint Presentation</vt:lpstr>
      <vt:lpstr>Celestial Sphere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</dc:creator>
  <cp:lastModifiedBy>Keisha Padayachee</cp:lastModifiedBy>
  <cp:revision>33</cp:revision>
  <dcterms:created xsi:type="dcterms:W3CDTF">2014-01-04T22:36:19Z</dcterms:created>
  <dcterms:modified xsi:type="dcterms:W3CDTF">2018-05-22T17:41:17Z</dcterms:modified>
</cp:coreProperties>
</file>